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40"/>
  </p:notesMasterIdLst>
  <p:sldIdLst>
    <p:sldId id="256" r:id="rId5"/>
    <p:sldId id="259" r:id="rId6"/>
    <p:sldId id="274" r:id="rId7"/>
    <p:sldId id="282" r:id="rId8"/>
    <p:sldId id="270" r:id="rId9"/>
    <p:sldId id="286" r:id="rId10"/>
    <p:sldId id="311" r:id="rId11"/>
    <p:sldId id="276" r:id="rId12"/>
    <p:sldId id="315" r:id="rId13"/>
    <p:sldId id="308" r:id="rId14"/>
    <p:sldId id="314" r:id="rId15"/>
    <p:sldId id="280" r:id="rId16"/>
    <p:sldId id="275" r:id="rId17"/>
    <p:sldId id="296" r:id="rId18"/>
    <p:sldId id="289" r:id="rId19"/>
    <p:sldId id="290" r:id="rId20"/>
    <p:sldId id="291" r:id="rId21"/>
    <p:sldId id="292" r:id="rId22"/>
    <p:sldId id="293" r:id="rId23"/>
    <p:sldId id="294" r:id="rId24"/>
    <p:sldId id="295" r:id="rId25"/>
    <p:sldId id="301" r:id="rId26"/>
    <p:sldId id="302" r:id="rId27"/>
    <p:sldId id="303" r:id="rId28"/>
    <p:sldId id="317" r:id="rId29"/>
    <p:sldId id="307" r:id="rId30"/>
    <p:sldId id="316" r:id="rId31"/>
    <p:sldId id="309" r:id="rId32"/>
    <p:sldId id="299" r:id="rId33"/>
    <p:sldId id="288" r:id="rId34"/>
    <p:sldId id="265" r:id="rId35"/>
    <p:sldId id="312" r:id="rId36"/>
    <p:sldId id="313" r:id="rId37"/>
    <p:sldId id="272"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435"/>
    <a:srgbClr val="7F7F7F"/>
    <a:srgbClr val="9933FF"/>
    <a:srgbClr val="DB8631"/>
    <a:srgbClr val="E9B683"/>
    <a:srgbClr val="000000"/>
    <a:srgbClr val="D8D9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40" autoAdjust="0"/>
  </p:normalViewPr>
  <p:slideViewPr>
    <p:cSldViewPr snapToGrid="0">
      <p:cViewPr varScale="1">
        <p:scale>
          <a:sx n="76" d="100"/>
          <a:sy n="76" d="100"/>
        </p:scale>
        <p:origin x="917" y="67"/>
      </p:cViewPr>
      <p:guideLst/>
    </p:cSldViewPr>
  </p:slideViewPr>
  <p:notesTextViewPr>
    <p:cViewPr>
      <p:scale>
        <a:sx n="3" d="2"/>
        <a:sy n="3" d="2"/>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4B1C8-265B-4987-916B-23C97E51F0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B8EAB3-C6F4-4237-8CFD-E8CC18FAB126}">
      <dgm:prSet/>
      <dgm:spPr/>
      <dgm:t>
        <a:bodyPr/>
        <a:lstStyle/>
        <a:p>
          <a:pPr>
            <a:lnSpc>
              <a:spcPct val="100000"/>
            </a:lnSpc>
          </a:pPr>
          <a:r>
            <a:rPr lang="en-US"/>
            <a:t>Motivation</a:t>
          </a:r>
        </a:p>
      </dgm:t>
    </dgm:pt>
    <dgm:pt modelId="{80A89C85-D82B-475A-98E6-5E89C4A553FD}" type="parTrans" cxnId="{62B21D72-1F97-476C-9828-44A6495F7072}">
      <dgm:prSet/>
      <dgm:spPr/>
      <dgm:t>
        <a:bodyPr/>
        <a:lstStyle/>
        <a:p>
          <a:endParaRPr lang="en-US"/>
        </a:p>
      </dgm:t>
    </dgm:pt>
    <dgm:pt modelId="{221DC9AC-4356-4526-ACA0-CD3381A0D5CC}" type="sibTrans" cxnId="{62B21D72-1F97-476C-9828-44A6495F7072}">
      <dgm:prSet/>
      <dgm:spPr/>
      <dgm:t>
        <a:bodyPr/>
        <a:lstStyle/>
        <a:p>
          <a:endParaRPr lang="en-US"/>
        </a:p>
      </dgm:t>
    </dgm:pt>
    <dgm:pt modelId="{D4232EBE-B52A-4FDE-9951-ACF8BB2FC5C6}">
      <dgm:prSet/>
      <dgm:spPr/>
      <dgm:t>
        <a:bodyPr/>
        <a:lstStyle/>
        <a:p>
          <a:pPr>
            <a:lnSpc>
              <a:spcPct val="100000"/>
            </a:lnSpc>
          </a:pPr>
          <a:r>
            <a:rPr lang="en-US" dirty="0"/>
            <a:t>What I hope you'll find useful</a:t>
          </a:r>
        </a:p>
      </dgm:t>
    </dgm:pt>
    <dgm:pt modelId="{81912511-E4EF-48FF-AF20-14CAB532DBF0}" type="parTrans" cxnId="{027DB096-C363-4DFD-BFAE-F97914CABE23}">
      <dgm:prSet/>
      <dgm:spPr/>
      <dgm:t>
        <a:bodyPr/>
        <a:lstStyle/>
        <a:p>
          <a:endParaRPr lang="en-US"/>
        </a:p>
      </dgm:t>
    </dgm:pt>
    <dgm:pt modelId="{1F2C5475-9D00-47B3-9D65-E375ED1331E1}" type="sibTrans" cxnId="{027DB096-C363-4DFD-BFAE-F97914CABE23}">
      <dgm:prSet/>
      <dgm:spPr/>
      <dgm:t>
        <a:bodyPr/>
        <a:lstStyle/>
        <a:p>
          <a:endParaRPr lang="en-US"/>
        </a:p>
      </dgm:t>
    </dgm:pt>
    <dgm:pt modelId="{7E509131-EEC0-4F0A-92F6-475D55A06DE4}">
      <dgm:prSet/>
      <dgm:spPr/>
      <dgm:t>
        <a:bodyPr/>
        <a:lstStyle/>
        <a:p>
          <a:pPr>
            <a:lnSpc>
              <a:spcPct val="100000"/>
            </a:lnSpc>
          </a:pPr>
          <a:r>
            <a:rPr lang="en-US" dirty="0"/>
            <a:t>Process &amp; lessons learned</a:t>
          </a:r>
        </a:p>
      </dgm:t>
    </dgm:pt>
    <dgm:pt modelId="{7BE97051-F9CE-42DD-A0EC-A3669DDD52A9}" type="parTrans" cxnId="{D85FCEC5-CA05-4260-AA88-1638946F6205}">
      <dgm:prSet/>
      <dgm:spPr/>
      <dgm:t>
        <a:bodyPr/>
        <a:lstStyle/>
        <a:p>
          <a:endParaRPr lang="en-US"/>
        </a:p>
      </dgm:t>
    </dgm:pt>
    <dgm:pt modelId="{D2435ECD-2487-42EB-A178-F196EFE65E35}" type="sibTrans" cxnId="{D85FCEC5-CA05-4260-AA88-1638946F6205}">
      <dgm:prSet/>
      <dgm:spPr/>
      <dgm:t>
        <a:bodyPr/>
        <a:lstStyle/>
        <a:p>
          <a:endParaRPr lang="en-US"/>
        </a:p>
      </dgm:t>
    </dgm:pt>
    <dgm:pt modelId="{988126CD-8D2C-44FB-AD7E-81511378D55E}">
      <dgm:prSet/>
      <dgm:spPr/>
      <dgm:t>
        <a:bodyPr/>
        <a:lstStyle/>
        <a:p>
          <a:pPr>
            <a:lnSpc>
              <a:spcPct val="100000"/>
            </a:lnSpc>
          </a:pPr>
          <a:r>
            <a:rPr lang="en-US"/>
            <a:t>Application walk-through</a:t>
          </a:r>
          <a:endParaRPr lang="en-US" dirty="0"/>
        </a:p>
      </dgm:t>
    </dgm:pt>
    <dgm:pt modelId="{A6F6A05C-E290-4CC7-8BB7-29529D7A5A7B}" type="parTrans" cxnId="{77B71A23-3E43-4740-9169-9299C302613C}">
      <dgm:prSet/>
      <dgm:spPr/>
      <dgm:t>
        <a:bodyPr/>
        <a:lstStyle/>
        <a:p>
          <a:endParaRPr lang="en-US"/>
        </a:p>
      </dgm:t>
    </dgm:pt>
    <dgm:pt modelId="{5A5498DA-06F7-4AE1-A5C3-B3FC892B9E96}" type="sibTrans" cxnId="{77B71A23-3E43-4740-9169-9299C302613C}">
      <dgm:prSet/>
      <dgm:spPr/>
      <dgm:t>
        <a:bodyPr/>
        <a:lstStyle/>
        <a:p>
          <a:endParaRPr lang="en-US"/>
        </a:p>
      </dgm:t>
    </dgm:pt>
    <dgm:pt modelId="{5F426381-67C7-419A-92C2-CCE85D9FC9EF}" type="pres">
      <dgm:prSet presAssocID="{42B4B1C8-265B-4987-916B-23C97E51F04A}" presName="root" presStyleCnt="0">
        <dgm:presLayoutVars>
          <dgm:dir/>
          <dgm:resizeHandles val="exact"/>
        </dgm:presLayoutVars>
      </dgm:prSet>
      <dgm:spPr/>
    </dgm:pt>
    <dgm:pt modelId="{CBBA1F6F-F166-4190-AD1D-CCE9108B8AB3}" type="pres">
      <dgm:prSet presAssocID="{4CB8EAB3-C6F4-4237-8CFD-E8CC18FAB126}" presName="compNode" presStyleCnt="0"/>
      <dgm:spPr/>
    </dgm:pt>
    <dgm:pt modelId="{498FB2D9-870A-4E59-B9E0-41C7171D15AE}" type="pres">
      <dgm:prSet presAssocID="{4CB8EAB3-C6F4-4237-8CFD-E8CC18FAB126}" presName="bgRect" presStyleLbl="bgShp" presStyleIdx="0" presStyleCnt="4"/>
      <dgm:spPr/>
    </dgm:pt>
    <dgm:pt modelId="{2FB23E21-99D7-4B4D-B33F-C4F4F0749430}" type="pres">
      <dgm:prSet presAssocID="{4CB8EAB3-C6F4-4237-8CFD-E8CC18FAB12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D9A7C94D-0189-4E6E-B259-47E1697EB87B}" type="pres">
      <dgm:prSet presAssocID="{4CB8EAB3-C6F4-4237-8CFD-E8CC18FAB126}" presName="spaceRect" presStyleCnt="0"/>
      <dgm:spPr/>
    </dgm:pt>
    <dgm:pt modelId="{EA89987C-E21E-4F2E-8BCF-DEAF6CDC02A4}" type="pres">
      <dgm:prSet presAssocID="{4CB8EAB3-C6F4-4237-8CFD-E8CC18FAB126}" presName="parTx" presStyleLbl="revTx" presStyleIdx="0" presStyleCnt="4">
        <dgm:presLayoutVars>
          <dgm:chMax val="0"/>
          <dgm:chPref val="0"/>
        </dgm:presLayoutVars>
      </dgm:prSet>
      <dgm:spPr/>
    </dgm:pt>
    <dgm:pt modelId="{B9846DF3-5B97-4C7E-804A-9CAC4B446810}" type="pres">
      <dgm:prSet presAssocID="{221DC9AC-4356-4526-ACA0-CD3381A0D5CC}" presName="sibTrans" presStyleCnt="0"/>
      <dgm:spPr/>
    </dgm:pt>
    <dgm:pt modelId="{1F8BB338-9FBB-4BE1-8A8E-0B5B6F13A26D}" type="pres">
      <dgm:prSet presAssocID="{D4232EBE-B52A-4FDE-9951-ACF8BB2FC5C6}" presName="compNode" presStyleCnt="0"/>
      <dgm:spPr/>
    </dgm:pt>
    <dgm:pt modelId="{B929EF96-12CB-4D60-861F-D2A37730AA13}" type="pres">
      <dgm:prSet presAssocID="{D4232EBE-B52A-4FDE-9951-ACF8BB2FC5C6}" presName="bgRect" presStyleLbl="bgShp" presStyleIdx="1" presStyleCnt="4"/>
      <dgm:spPr/>
    </dgm:pt>
    <dgm:pt modelId="{CFADB19F-6DCC-4B66-8FB8-B206137A5AEE}" type="pres">
      <dgm:prSet presAssocID="{D4232EBE-B52A-4FDE-9951-ACF8BB2FC5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B79DBA2E-036F-4F30-B0C9-A590216E3222}" type="pres">
      <dgm:prSet presAssocID="{D4232EBE-B52A-4FDE-9951-ACF8BB2FC5C6}" presName="spaceRect" presStyleCnt="0"/>
      <dgm:spPr/>
    </dgm:pt>
    <dgm:pt modelId="{997B783D-8ECD-4459-BC5C-AB48FEC94B02}" type="pres">
      <dgm:prSet presAssocID="{D4232EBE-B52A-4FDE-9951-ACF8BB2FC5C6}" presName="parTx" presStyleLbl="revTx" presStyleIdx="1" presStyleCnt="4">
        <dgm:presLayoutVars>
          <dgm:chMax val="0"/>
          <dgm:chPref val="0"/>
        </dgm:presLayoutVars>
      </dgm:prSet>
      <dgm:spPr/>
    </dgm:pt>
    <dgm:pt modelId="{10C11944-923F-4DAD-8E4F-87B07FA25298}" type="pres">
      <dgm:prSet presAssocID="{1F2C5475-9D00-47B3-9D65-E375ED1331E1}" presName="sibTrans" presStyleCnt="0"/>
      <dgm:spPr/>
    </dgm:pt>
    <dgm:pt modelId="{6256B375-E70C-4987-B6D1-7016A8B55520}" type="pres">
      <dgm:prSet presAssocID="{988126CD-8D2C-44FB-AD7E-81511378D55E}" presName="compNode" presStyleCnt="0"/>
      <dgm:spPr/>
    </dgm:pt>
    <dgm:pt modelId="{45FBE227-064B-4E68-81DD-D501953D0A94}" type="pres">
      <dgm:prSet presAssocID="{988126CD-8D2C-44FB-AD7E-81511378D55E}" presName="bgRect" presStyleLbl="bgShp" presStyleIdx="2" presStyleCnt="4"/>
      <dgm:spPr/>
    </dgm:pt>
    <dgm:pt modelId="{8046F005-B6D2-4593-BB01-2DD3566CBE8F}" type="pres">
      <dgm:prSet presAssocID="{988126CD-8D2C-44FB-AD7E-81511378D55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aptop with solid fill"/>
        </a:ext>
      </dgm:extLst>
    </dgm:pt>
    <dgm:pt modelId="{C1397056-9CD8-4293-8947-25C8152E5EC9}" type="pres">
      <dgm:prSet presAssocID="{988126CD-8D2C-44FB-AD7E-81511378D55E}" presName="spaceRect" presStyleCnt="0"/>
      <dgm:spPr/>
    </dgm:pt>
    <dgm:pt modelId="{62FE33CC-4487-4BAE-AF1E-C5529953FE69}" type="pres">
      <dgm:prSet presAssocID="{988126CD-8D2C-44FB-AD7E-81511378D55E}" presName="parTx" presStyleLbl="revTx" presStyleIdx="2" presStyleCnt="4" custLinFactNeighborX="556">
        <dgm:presLayoutVars>
          <dgm:chMax val="0"/>
          <dgm:chPref val="0"/>
        </dgm:presLayoutVars>
      </dgm:prSet>
      <dgm:spPr/>
    </dgm:pt>
    <dgm:pt modelId="{A12269F7-00B0-4E93-9F2F-D49D5E71B35C}" type="pres">
      <dgm:prSet presAssocID="{5A5498DA-06F7-4AE1-A5C3-B3FC892B9E96}" presName="sibTrans" presStyleCnt="0"/>
      <dgm:spPr/>
    </dgm:pt>
    <dgm:pt modelId="{2417A1B8-398E-49BA-9315-34FA6DB6A86C}" type="pres">
      <dgm:prSet presAssocID="{7E509131-EEC0-4F0A-92F6-475D55A06DE4}" presName="compNode" presStyleCnt="0"/>
      <dgm:spPr/>
    </dgm:pt>
    <dgm:pt modelId="{DB778CAE-2A6B-460B-8C6E-CE7694162501}" type="pres">
      <dgm:prSet presAssocID="{7E509131-EEC0-4F0A-92F6-475D55A06DE4}" presName="bgRect" presStyleLbl="bgShp" presStyleIdx="3" presStyleCnt="4"/>
      <dgm:spPr/>
    </dgm:pt>
    <dgm:pt modelId="{80EAB91A-AF0E-492C-8523-981D496FC1F5}" type="pres">
      <dgm:prSet presAssocID="{7E509131-EEC0-4F0A-92F6-475D55A06DE4}"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aptop"/>
        </a:ext>
      </dgm:extLst>
    </dgm:pt>
    <dgm:pt modelId="{F8367B60-60B8-4AFB-A518-D6E8328C6FDB}" type="pres">
      <dgm:prSet presAssocID="{7E509131-EEC0-4F0A-92F6-475D55A06DE4}" presName="spaceRect" presStyleCnt="0"/>
      <dgm:spPr/>
    </dgm:pt>
    <dgm:pt modelId="{94AF2EE1-8E55-451A-A339-7009E3732927}" type="pres">
      <dgm:prSet presAssocID="{7E509131-EEC0-4F0A-92F6-475D55A06DE4}" presName="parTx" presStyleLbl="revTx" presStyleIdx="3" presStyleCnt="4">
        <dgm:presLayoutVars>
          <dgm:chMax val="0"/>
          <dgm:chPref val="0"/>
        </dgm:presLayoutVars>
      </dgm:prSet>
      <dgm:spPr/>
    </dgm:pt>
  </dgm:ptLst>
  <dgm:cxnLst>
    <dgm:cxn modelId="{77B71A23-3E43-4740-9169-9299C302613C}" srcId="{42B4B1C8-265B-4987-916B-23C97E51F04A}" destId="{988126CD-8D2C-44FB-AD7E-81511378D55E}" srcOrd="2" destOrd="0" parTransId="{A6F6A05C-E290-4CC7-8BB7-29529D7A5A7B}" sibTransId="{5A5498DA-06F7-4AE1-A5C3-B3FC892B9E96}"/>
    <dgm:cxn modelId="{3BA18225-A3F3-4E7C-86B6-9FA6BE6C2CFE}" type="presOf" srcId="{988126CD-8D2C-44FB-AD7E-81511378D55E}" destId="{62FE33CC-4487-4BAE-AF1E-C5529953FE69}" srcOrd="0" destOrd="0" presId="urn:microsoft.com/office/officeart/2018/2/layout/IconVerticalSolidList"/>
    <dgm:cxn modelId="{62B21D72-1F97-476C-9828-44A6495F7072}" srcId="{42B4B1C8-265B-4987-916B-23C97E51F04A}" destId="{4CB8EAB3-C6F4-4237-8CFD-E8CC18FAB126}" srcOrd="0" destOrd="0" parTransId="{80A89C85-D82B-475A-98E6-5E89C4A553FD}" sibTransId="{221DC9AC-4356-4526-ACA0-CD3381A0D5CC}"/>
    <dgm:cxn modelId="{224E8F55-F675-4035-8A91-4C97A6683FB5}" type="presOf" srcId="{7E509131-EEC0-4F0A-92F6-475D55A06DE4}" destId="{94AF2EE1-8E55-451A-A339-7009E3732927}" srcOrd="0" destOrd="0" presId="urn:microsoft.com/office/officeart/2018/2/layout/IconVerticalSolidList"/>
    <dgm:cxn modelId="{66446889-AC51-4B1E-AA79-17898E7BFCF9}" type="presOf" srcId="{42B4B1C8-265B-4987-916B-23C97E51F04A}" destId="{5F426381-67C7-419A-92C2-CCE85D9FC9EF}" srcOrd="0" destOrd="0" presId="urn:microsoft.com/office/officeart/2018/2/layout/IconVerticalSolidList"/>
    <dgm:cxn modelId="{027DB096-C363-4DFD-BFAE-F97914CABE23}" srcId="{42B4B1C8-265B-4987-916B-23C97E51F04A}" destId="{D4232EBE-B52A-4FDE-9951-ACF8BB2FC5C6}" srcOrd="1" destOrd="0" parTransId="{81912511-E4EF-48FF-AF20-14CAB532DBF0}" sibTransId="{1F2C5475-9D00-47B3-9D65-E375ED1331E1}"/>
    <dgm:cxn modelId="{D85FCEC5-CA05-4260-AA88-1638946F6205}" srcId="{42B4B1C8-265B-4987-916B-23C97E51F04A}" destId="{7E509131-EEC0-4F0A-92F6-475D55A06DE4}" srcOrd="3" destOrd="0" parTransId="{7BE97051-F9CE-42DD-A0EC-A3669DDD52A9}" sibTransId="{D2435ECD-2487-42EB-A178-F196EFE65E35}"/>
    <dgm:cxn modelId="{6EE61FE1-C54C-4B81-876B-BA35BDFB46C3}" type="presOf" srcId="{D4232EBE-B52A-4FDE-9951-ACF8BB2FC5C6}" destId="{997B783D-8ECD-4459-BC5C-AB48FEC94B02}" srcOrd="0" destOrd="0" presId="urn:microsoft.com/office/officeart/2018/2/layout/IconVerticalSolidList"/>
    <dgm:cxn modelId="{211E47E6-3E81-4F49-8614-521E0F3C8A9E}" type="presOf" srcId="{4CB8EAB3-C6F4-4237-8CFD-E8CC18FAB126}" destId="{EA89987C-E21E-4F2E-8BCF-DEAF6CDC02A4}" srcOrd="0" destOrd="0" presId="urn:microsoft.com/office/officeart/2018/2/layout/IconVerticalSolidList"/>
    <dgm:cxn modelId="{EBC0A508-A2AC-4D4A-9F37-4B9B03F67B66}" type="presParOf" srcId="{5F426381-67C7-419A-92C2-CCE85D9FC9EF}" destId="{CBBA1F6F-F166-4190-AD1D-CCE9108B8AB3}" srcOrd="0" destOrd="0" presId="urn:microsoft.com/office/officeart/2018/2/layout/IconVerticalSolidList"/>
    <dgm:cxn modelId="{311A325C-C2CC-4942-AD54-10FE44DE98F3}" type="presParOf" srcId="{CBBA1F6F-F166-4190-AD1D-CCE9108B8AB3}" destId="{498FB2D9-870A-4E59-B9E0-41C7171D15AE}" srcOrd="0" destOrd="0" presId="urn:microsoft.com/office/officeart/2018/2/layout/IconVerticalSolidList"/>
    <dgm:cxn modelId="{E8016661-C947-41D2-BE53-5076B45D0D54}" type="presParOf" srcId="{CBBA1F6F-F166-4190-AD1D-CCE9108B8AB3}" destId="{2FB23E21-99D7-4B4D-B33F-C4F4F0749430}" srcOrd="1" destOrd="0" presId="urn:microsoft.com/office/officeart/2018/2/layout/IconVerticalSolidList"/>
    <dgm:cxn modelId="{36148770-0B1B-4D0F-BA00-7A9775D3DCDA}" type="presParOf" srcId="{CBBA1F6F-F166-4190-AD1D-CCE9108B8AB3}" destId="{D9A7C94D-0189-4E6E-B259-47E1697EB87B}" srcOrd="2" destOrd="0" presId="urn:microsoft.com/office/officeart/2018/2/layout/IconVerticalSolidList"/>
    <dgm:cxn modelId="{F818CDB7-8C21-4C42-965D-853E669205C5}" type="presParOf" srcId="{CBBA1F6F-F166-4190-AD1D-CCE9108B8AB3}" destId="{EA89987C-E21E-4F2E-8BCF-DEAF6CDC02A4}" srcOrd="3" destOrd="0" presId="urn:microsoft.com/office/officeart/2018/2/layout/IconVerticalSolidList"/>
    <dgm:cxn modelId="{CC8942D8-1163-4C07-A96F-98AD3E1808B2}" type="presParOf" srcId="{5F426381-67C7-419A-92C2-CCE85D9FC9EF}" destId="{B9846DF3-5B97-4C7E-804A-9CAC4B446810}" srcOrd="1" destOrd="0" presId="urn:microsoft.com/office/officeart/2018/2/layout/IconVerticalSolidList"/>
    <dgm:cxn modelId="{46A331D6-2264-4E60-8406-593D75530557}" type="presParOf" srcId="{5F426381-67C7-419A-92C2-CCE85D9FC9EF}" destId="{1F8BB338-9FBB-4BE1-8A8E-0B5B6F13A26D}" srcOrd="2" destOrd="0" presId="urn:microsoft.com/office/officeart/2018/2/layout/IconVerticalSolidList"/>
    <dgm:cxn modelId="{861A27C2-920F-4460-A141-F7DDFB163B35}" type="presParOf" srcId="{1F8BB338-9FBB-4BE1-8A8E-0B5B6F13A26D}" destId="{B929EF96-12CB-4D60-861F-D2A37730AA13}" srcOrd="0" destOrd="0" presId="urn:microsoft.com/office/officeart/2018/2/layout/IconVerticalSolidList"/>
    <dgm:cxn modelId="{9ACBDED7-4D15-478F-980F-2730FB1D7344}" type="presParOf" srcId="{1F8BB338-9FBB-4BE1-8A8E-0B5B6F13A26D}" destId="{CFADB19F-6DCC-4B66-8FB8-B206137A5AEE}" srcOrd="1" destOrd="0" presId="urn:microsoft.com/office/officeart/2018/2/layout/IconVerticalSolidList"/>
    <dgm:cxn modelId="{38188740-C426-4B7B-B1A0-B89DA848B2DE}" type="presParOf" srcId="{1F8BB338-9FBB-4BE1-8A8E-0B5B6F13A26D}" destId="{B79DBA2E-036F-4F30-B0C9-A590216E3222}" srcOrd="2" destOrd="0" presId="urn:microsoft.com/office/officeart/2018/2/layout/IconVerticalSolidList"/>
    <dgm:cxn modelId="{46DB6B3D-DDA5-4B2D-B515-232F7B1EEFD5}" type="presParOf" srcId="{1F8BB338-9FBB-4BE1-8A8E-0B5B6F13A26D}" destId="{997B783D-8ECD-4459-BC5C-AB48FEC94B02}" srcOrd="3" destOrd="0" presId="urn:microsoft.com/office/officeart/2018/2/layout/IconVerticalSolidList"/>
    <dgm:cxn modelId="{E08858EB-65F8-4401-9D2F-DE00E86930D5}" type="presParOf" srcId="{5F426381-67C7-419A-92C2-CCE85D9FC9EF}" destId="{10C11944-923F-4DAD-8E4F-87B07FA25298}" srcOrd="3" destOrd="0" presId="urn:microsoft.com/office/officeart/2018/2/layout/IconVerticalSolidList"/>
    <dgm:cxn modelId="{FD9F1F78-C2CC-4DCF-8CCD-F4158F7ECAAE}" type="presParOf" srcId="{5F426381-67C7-419A-92C2-CCE85D9FC9EF}" destId="{6256B375-E70C-4987-B6D1-7016A8B55520}" srcOrd="4" destOrd="0" presId="urn:microsoft.com/office/officeart/2018/2/layout/IconVerticalSolidList"/>
    <dgm:cxn modelId="{534528FF-F961-4414-9E0A-9AA2996050FB}" type="presParOf" srcId="{6256B375-E70C-4987-B6D1-7016A8B55520}" destId="{45FBE227-064B-4E68-81DD-D501953D0A94}" srcOrd="0" destOrd="0" presId="urn:microsoft.com/office/officeart/2018/2/layout/IconVerticalSolidList"/>
    <dgm:cxn modelId="{9011010B-A28F-410A-8F62-3CA46399AFB2}" type="presParOf" srcId="{6256B375-E70C-4987-B6D1-7016A8B55520}" destId="{8046F005-B6D2-4593-BB01-2DD3566CBE8F}" srcOrd="1" destOrd="0" presId="urn:microsoft.com/office/officeart/2018/2/layout/IconVerticalSolidList"/>
    <dgm:cxn modelId="{9C6C15F9-A5B3-4AEA-B479-6DFE5CF9D263}" type="presParOf" srcId="{6256B375-E70C-4987-B6D1-7016A8B55520}" destId="{C1397056-9CD8-4293-8947-25C8152E5EC9}" srcOrd="2" destOrd="0" presId="urn:microsoft.com/office/officeart/2018/2/layout/IconVerticalSolidList"/>
    <dgm:cxn modelId="{DA4AFBF0-61F0-4636-9430-B0E939FD7811}" type="presParOf" srcId="{6256B375-E70C-4987-B6D1-7016A8B55520}" destId="{62FE33CC-4487-4BAE-AF1E-C5529953FE69}" srcOrd="3" destOrd="0" presId="urn:microsoft.com/office/officeart/2018/2/layout/IconVerticalSolidList"/>
    <dgm:cxn modelId="{5E16813E-4721-458D-AE01-DF71F9C506E5}" type="presParOf" srcId="{5F426381-67C7-419A-92C2-CCE85D9FC9EF}" destId="{A12269F7-00B0-4E93-9F2F-D49D5E71B35C}" srcOrd="5" destOrd="0" presId="urn:microsoft.com/office/officeart/2018/2/layout/IconVerticalSolidList"/>
    <dgm:cxn modelId="{B063084A-CBA6-469B-ADB4-5DEA9D878380}" type="presParOf" srcId="{5F426381-67C7-419A-92C2-CCE85D9FC9EF}" destId="{2417A1B8-398E-49BA-9315-34FA6DB6A86C}" srcOrd="6" destOrd="0" presId="urn:microsoft.com/office/officeart/2018/2/layout/IconVerticalSolidList"/>
    <dgm:cxn modelId="{480A3C6E-5194-437E-A9B5-B1A2931163C8}" type="presParOf" srcId="{2417A1B8-398E-49BA-9315-34FA6DB6A86C}" destId="{DB778CAE-2A6B-460B-8C6E-CE7694162501}" srcOrd="0" destOrd="0" presId="urn:microsoft.com/office/officeart/2018/2/layout/IconVerticalSolidList"/>
    <dgm:cxn modelId="{8994BBD5-F2D3-4FA8-8BA9-3DE817FF1B63}" type="presParOf" srcId="{2417A1B8-398E-49BA-9315-34FA6DB6A86C}" destId="{80EAB91A-AF0E-492C-8523-981D496FC1F5}" srcOrd="1" destOrd="0" presId="urn:microsoft.com/office/officeart/2018/2/layout/IconVerticalSolidList"/>
    <dgm:cxn modelId="{AEB584F0-397A-44C5-A9D9-13C7FD547E85}" type="presParOf" srcId="{2417A1B8-398E-49BA-9315-34FA6DB6A86C}" destId="{F8367B60-60B8-4AFB-A518-D6E8328C6FDB}" srcOrd="2" destOrd="0" presId="urn:microsoft.com/office/officeart/2018/2/layout/IconVerticalSolidList"/>
    <dgm:cxn modelId="{7C67FCD9-A274-4AB1-A3DC-92A1B733FE35}" type="presParOf" srcId="{2417A1B8-398E-49BA-9315-34FA6DB6A86C}" destId="{94AF2EE1-8E55-451A-A339-7009E37329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28E3E5-A42F-4BB9-8E67-C9532D233B6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52761A27-CB46-4757-AC52-BFC201630F16}">
      <dgm:prSet/>
      <dgm:spPr/>
      <dgm:t>
        <a:bodyPr/>
        <a:lstStyle/>
        <a:p>
          <a:pPr rtl="0"/>
          <a:r>
            <a:rPr lang="en-US" dirty="0">
              <a:latin typeface="+mj-lt"/>
            </a:rPr>
            <a:t>25 </a:t>
          </a:r>
          <a:r>
            <a:rPr lang="en-US" b="0" dirty="0">
              <a:latin typeface="+mj-lt"/>
            </a:rPr>
            <a:t>years</a:t>
          </a:r>
          <a:r>
            <a:rPr lang="en-US" dirty="0">
              <a:latin typeface="+mj-lt"/>
            </a:rPr>
            <a:t> in </a:t>
          </a:r>
          <a:r>
            <a:rPr lang="en-US" dirty="0">
              <a:effectLst>
                <a:outerShdw blurRad="38100" dist="38100" dir="2700000" algn="tl">
                  <a:srgbClr val="000000">
                    <a:alpha val="43137"/>
                  </a:srgbClr>
                </a:outerShdw>
              </a:effectLst>
              <a:latin typeface="+mj-lt"/>
            </a:rPr>
            <a:t>land use planning</a:t>
          </a:r>
          <a:endParaRPr lang="en-US" dirty="0">
            <a:latin typeface="+mj-lt"/>
          </a:endParaRPr>
        </a:p>
      </dgm:t>
    </dgm:pt>
    <dgm:pt modelId="{9D84DC27-5458-45A0-9435-19C3F4A769DE}" type="parTrans" cxnId="{12BE07DE-401A-485E-BAB8-63D37E60DA91}">
      <dgm:prSet/>
      <dgm:spPr/>
      <dgm:t>
        <a:bodyPr/>
        <a:lstStyle/>
        <a:p>
          <a:endParaRPr lang="en-US"/>
        </a:p>
      </dgm:t>
    </dgm:pt>
    <dgm:pt modelId="{A0F75C52-7EB8-4FB6-9B10-26784E2D6EB1}" type="sibTrans" cxnId="{12BE07DE-401A-485E-BAB8-63D37E60DA91}">
      <dgm:prSet/>
      <dgm:spPr/>
      <dgm:t>
        <a:bodyPr/>
        <a:lstStyle/>
        <a:p>
          <a:endParaRPr lang="en-US"/>
        </a:p>
      </dgm:t>
    </dgm:pt>
    <dgm:pt modelId="{9750B266-72A3-4FE0-90AD-60F0CA200613}">
      <dgm:prSet/>
      <dgm:spPr/>
      <dgm:t>
        <a:bodyPr/>
        <a:lstStyle/>
        <a:p>
          <a:pPr rtl="0"/>
          <a:r>
            <a:rPr lang="en-US" dirty="0">
              <a:latin typeface="+mj-lt"/>
            </a:rPr>
            <a:t>Recently completed </a:t>
          </a:r>
          <a:r>
            <a:rPr lang="en-US" dirty="0">
              <a:effectLst>
                <a:outerShdw blurRad="38100" dist="38100" dir="2700000" algn="tl">
                  <a:srgbClr val="000000">
                    <a:alpha val="43137"/>
                  </a:srgbClr>
                </a:outerShdw>
              </a:effectLst>
              <a:latin typeface="+mj-lt"/>
            </a:rPr>
            <a:t>MS in Cartography &amp; GIS</a:t>
          </a:r>
          <a:r>
            <a:rPr lang="en-US" dirty="0">
              <a:latin typeface="+mj-lt"/>
            </a:rPr>
            <a:t> (U. of Wisconsin-Madison)</a:t>
          </a:r>
        </a:p>
      </dgm:t>
    </dgm:pt>
    <dgm:pt modelId="{B431F799-07F4-4BC2-ADCC-0669E1BA1555}" type="parTrans" cxnId="{42BE7C9A-3C58-43D7-AF8E-967EDED4B54D}">
      <dgm:prSet/>
      <dgm:spPr/>
      <dgm:t>
        <a:bodyPr/>
        <a:lstStyle/>
        <a:p>
          <a:endParaRPr lang="en-US"/>
        </a:p>
      </dgm:t>
    </dgm:pt>
    <dgm:pt modelId="{80A31979-C3FB-4832-8114-C0E5070D7BED}" type="sibTrans" cxnId="{42BE7C9A-3C58-43D7-AF8E-967EDED4B54D}">
      <dgm:prSet/>
      <dgm:spPr/>
      <dgm:t>
        <a:bodyPr/>
        <a:lstStyle/>
        <a:p>
          <a:endParaRPr lang="en-US"/>
        </a:p>
      </dgm:t>
    </dgm:pt>
    <dgm:pt modelId="{95770704-3393-4D3A-AD00-8EDD4348C7EE}" type="pres">
      <dgm:prSet presAssocID="{A028E3E5-A42F-4BB9-8E67-C9532D233B62}" presName="vert0" presStyleCnt="0">
        <dgm:presLayoutVars>
          <dgm:dir/>
          <dgm:animOne val="branch"/>
          <dgm:animLvl val="lvl"/>
        </dgm:presLayoutVars>
      </dgm:prSet>
      <dgm:spPr/>
    </dgm:pt>
    <dgm:pt modelId="{A3AC05C4-2B20-46A4-ADD4-436664B9C2FE}" type="pres">
      <dgm:prSet presAssocID="{52761A27-CB46-4757-AC52-BFC201630F16}" presName="thickLine" presStyleLbl="alignNode1" presStyleIdx="0" presStyleCnt="2"/>
      <dgm:spPr/>
    </dgm:pt>
    <dgm:pt modelId="{39742297-E4BC-403C-B694-FBE6AB199C52}" type="pres">
      <dgm:prSet presAssocID="{52761A27-CB46-4757-AC52-BFC201630F16}" presName="horz1" presStyleCnt="0"/>
      <dgm:spPr/>
    </dgm:pt>
    <dgm:pt modelId="{7F936B2F-02B6-4297-9DF5-0A26AD62AAD9}" type="pres">
      <dgm:prSet presAssocID="{52761A27-CB46-4757-AC52-BFC201630F16}" presName="tx1" presStyleLbl="revTx" presStyleIdx="0" presStyleCnt="2"/>
      <dgm:spPr/>
    </dgm:pt>
    <dgm:pt modelId="{DC101DC4-828A-4451-9EFE-629009A52B06}" type="pres">
      <dgm:prSet presAssocID="{52761A27-CB46-4757-AC52-BFC201630F16}" presName="vert1" presStyleCnt="0"/>
      <dgm:spPr/>
    </dgm:pt>
    <dgm:pt modelId="{A8FCC850-7E74-48FD-A854-C29E3173CB10}" type="pres">
      <dgm:prSet presAssocID="{9750B266-72A3-4FE0-90AD-60F0CA200613}" presName="thickLine" presStyleLbl="alignNode1" presStyleIdx="1" presStyleCnt="2"/>
      <dgm:spPr/>
    </dgm:pt>
    <dgm:pt modelId="{BDFF45D8-FB2E-4AE9-BB95-2ACF74A204D0}" type="pres">
      <dgm:prSet presAssocID="{9750B266-72A3-4FE0-90AD-60F0CA200613}" presName="horz1" presStyleCnt="0"/>
      <dgm:spPr/>
    </dgm:pt>
    <dgm:pt modelId="{5B442A6D-4D46-4055-AD48-26773C5EB6AC}" type="pres">
      <dgm:prSet presAssocID="{9750B266-72A3-4FE0-90AD-60F0CA200613}" presName="tx1" presStyleLbl="revTx" presStyleIdx="1" presStyleCnt="2"/>
      <dgm:spPr/>
    </dgm:pt>
    <dgm:pt modelId="{B642632C-9272-4791-A2C7-FFC24C1E425C}" type="pres">
      <dgm:prSet presAssocID="{9750B266-72A3-4FE0-90AD-60F0CA200613}" presName="vert1" presStyleCnt="0"/>
      <dgm:spPr/>
    </dgm:pt>
  </dgm:ptLst>
  <dgm:cxnLst>
    <dgm:cxn modelId="{FECB0D29-1349-4917-A7EC-2E6A3735A2AA}" type="presOf" srcId="{9750B266-72A3-4FE0-90AD-60F0CA200613}" destId="{5B442A6D-4D46-4055-AD48-26773C5EB6AC}" srcOrd="0" destOrd="0" presId="urn:microsoft.com/office/officeart/2008/layout/LinedList"/>
    <dgm:cxn modelId="{CDF42D45-1802-48CC-86EF-F4A3FF639AED}" type="presOf" srcId="{A028E3E5-A42F-4BB9-8E67-C9532D233B62}" destId="{95770704-3393-4D3A-AD00-8EDD4348C7EE}" srcOrd="0" destOrd="0" presId="urn:microsoft.com/office/officeart/2008/layout/LinedList"/>
    <dgm:cxn modelId="{42BE7C9A-3C58-43D7-AF8E-967EDED4B54D}" srcId="{A028E3E5-A42F-4BB9-8E67-C9532D233B62}" destId="{9750B266-72A3-4FE0-90AD-60F0CA200613}" srcOrd="1" destOrd="0" parTransId="{B431F799-07F4-4BC2-ADCC-0669E1BA1555}" sibTransId="{80A31979-C3FB-4832-8114-C0E5070D7BED}"/>
    <dgm:cxn modelId="{A76799AD-5964-4C6A-9CD9-CC5B598C4E33}" type="presOf" srcId="{52761A27-CB46-4757-AC52-BFC201630F16}" destId="{7F936B2F-02B6-4297-9DF5-0A26AD62AAD9}" srcOrd="0" destOrd="0" presId="urn:microsoft.com/office/officeart/2008/layout/LinedList"/>
    <dgm:cxn modelId="{12BE07DE-401A-485E-BAB8-63D37E60DA91}" srcId="{A028E3E5-A42F-4BB9-8E67-C9532D233B62}" destId="{52761A27-CB46-4757-AC52-BFC201630F16}" srcOrd="0" destOrd="0" parTransId="{9D84DC27-5458-45A0-9435-19C3F4A769DE}" sibTransId="{A0F75C52-7EB8-4FB6-9B10-26784E2D6EB1}"/>
    <dgm:cxn modelId="{02F575C6-8611-45D4-AA9C-65467BF9889E}" type="presParOf" srcId="{95770704-3393-4D3A-AD00-8EDD4348C7EE}" destId="{A3AC05C4-2B20-46A4-ADD4-436664B9C2FE}" srcOrd="0" destOrd="0" presId="urn:microsoft.com/office/officeart/2008/layout/LinedList"/>
    <dgm:cxn modelId="{8CD64492-D0A8-467E-A972-AF17BF9791C7}" type="presParOf" srcId="{95770704-3393-4D3A-AD00-8EDD4348C7EE}" destId="{39742297-E4BC-403C-B694-FBE6AB199C52}" srcOrd="1" destOrd="0" presId="urn:microsoft.com/office/officeart/2008/layout/LinedList"/>
    <dgm:cxn modelId="{9E33D694-A08E-4196-B779-81FED816DA6E}" type="presParOf" srcId="{39742297-E4BC-403C-B694-FBE6AB199C52}" destId="{7F936B2F-02B6-4297-9DF5-0A26AD62AAD9}" srcOrd="0" destOrd="0" presId="urn:microsoft.com/office/officeart/2008/layout/LinedList"/>
    <dgm:cxn modelId="{3BD5FCD3-8C3C-47E3-9A41-41340DD57A08}" type="presParOf" srcId="{39742297-E4BC-403C-B694-FBE6AB199C52}" destId="{DC101DC4-828A-4451-9EFE-629009A52B06}" srcOrd="1" destOrd="0" presId="urn:microsoft.com/office/officeart/2008/layout/LinedList"/>
    <dgm:cxn modelId="{9331FF5F-CC04-4A40-85CE-6ED7E1D3FD4F}" type="presParOf" srcId="{95770704-3393-4D3A-AD00-8EDD4348C7EE}" destId="{A8FCC850-7E74-48FD-A854-C29E3173CB10}" srcOrd="2" destOrd="0" presId="urn:microsoft.com/office/officeart/2008/layout/LinedList"/>
    <dgm:cxn modelId="{7DBDA95F-A32C-4B55-BD1F-8747260C50A4}" type="presParOf" srcId="{95770704-3393-4D3A-AD00-8EDD4348C7EE}" destId="{BDFF45D8-FB2E-4AE9-BB95-2ACF74A204D0}" srcOrd="3" destOrd="0" presId="urn:microsoft.com/office/officeart/2008/layout/LinedList"/>
    <dgm:cxn modelId="{A39701F9-4539-497E-B80D-30F73323F052}" type="presParOf" srcId="{BDFF45D8-FB2E-4AE9-BB95-2ACF74A204D0}" destId="{5B442A6D-4D46-4055-AD48-26773C5EB6AC}" srcOrd="0" destOrd="0" presId="urn:microsoft.com/office/officeart/2008/layout/LinedList"/>
    <dgm:cxn modelId="{0C316871-8AE5-4ABB-8284-C2BE4E140FA2}" type="presParOf" srcId="{BDFF45D8-FB2E-4AE9-BB95-2ACF74A204D0}" destId="{B642632C-9272-4791-A2C7-FFC24C1E425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B052DE-6BBA-4BDB-9FC0-B53CA01C3A3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78FFF7-EC60-4C34-9A78-2B4CC1DE52DB}">
      <dgm:prSet phldr="0"/>
      <dgm:spPr/>
      <dgm:t>
        <a:bodyPr/>
        <a:lstStyle/>
        <a:p>
          <a:pPr>
            <a:lnSpc>
              <a:spcPct val="100000"/>
            </a:lnSpc>
            <a:defRPr cap="all"/>
          </a:pPr>
          <a:r>
            <a:rPr lang="en-US">
              <a:latin typeface="Calibri Light" panose="020F0302020204030204"/>
            </a:rPr>
            <a:t>Population Growth</a:t>
          </a:r>
          <a:endParaRPr lang="en-US"/>
        </a:p>
      </dgm:t>
    </dgm:pt>
    <dgm:pt modelId="{17B2D48F-DCDC-4E26-991E-A81D5F0CB2BF}" type="parTrans" cxnId="{F6C3F86E-B8C4-4B84-AF2F-FD0014EE2CAF}">
      <dgm:prSet/>
      <dgm:spPr/>
      <dgm:t>
        <a:bodyPr/>
        <a:lstStyle/>
        <a:p>
          <a:endParaRPr lang="en-US"/>
        </a:p>
      </dgm:t>
    </dgm:pt>
    <dgm:pt modelId="{95885D3F-B2D9-4881-910F-85B6F5BE66BE}" type="sibTrans" cxnId="{F6C3F86E-B8C4-4B84-AF2F-FD0014EE2CAF}">
      <dgm:prSet/>
      <dgm:spPr/>
      <dgm:t>
        <a:bodyPr/>
        <a:lstStyle/>
        <a:p>
          <a:endParaRPr lang="en-US"/>
        </a:p>
      </dgm:t>
    </dgm:pt>
    <dgm:pt modelId="{CFE17CE8-3D17-4BA6-89EF-CDA4023F4426}">
      <dgm:prSet/>
      <dgm:spPr/>
      <dgm:t>
        <a:bodyPr/>
        <a:lstStyle/>
        <a:p>
          <a:pPr>
            <a:lnSpc>
              <a:spcPct val="100000"/>
            </a:lnSpc>
            <a:defRPr cap="all"/>
          </a:pPr>
          <a:r>
            <a:rPr lang="en-US" dirty="0">
              <a:latin typeface="+mj-lt"/>
            </a:rPr>
            <a:t>Measure progress toward Infill growth goals</a:t>
          </a:r>
        </a:p>
      </dgm:t>
    </dgm:pt>
    <dgm:pt modelId="{F04711CB-ADEB-43E6-9DF4-9893EBB2068F}" type="parTrans" cxnId="{3210DDB9-8908-4D89-B3CC-05D0F4200A14}">
      <dgm:prSet/>
      <dgm:spPr/>
      <dgm:t>
        <a:bodyPr/>
        <a:lstStyle/>
        <a:p>
          <a:endParaRPr lang="en-US"/>
        </a:p>
      </dgm:t>
    </dgm:pt>
    <dgm:pt modelId="{CFAF6DB8-D1D2-4735-8BF7-98D5B28CC6DE}" type="sibTrans" cxnId="{3210DDB9-8908-4D89-B3CC-05D0F4200A14}">
      <dgm:prSet/>
      <dgm:spPr/>
      <dgm:t>
        <a:bodyPr/>
        <a:lstStyle/>
        <a:p>
          <a:endParaRPr lang="en-US"/>
        </a:p>
      </dgm:t>
    </dgm:pt>
    <dgm:pt modelId="{41BFBAD5-A1F9-4647-A0D4-309F324C906A}">
      <dgm:prSet/>
      <dgm:spPr/>
      <dgm:t>
        <a:bodyPr/>
        <a:lstStyle/>
        <a:p>
          <a:pPr>
            <a:lnSpc>
              <a:spcPct val="100000"/>
            </a:lnSpc>
            <a:defRPr cap="all"/>
          </a:pPr>
          <a:r>
            <a:rPr lang="en-US" dirty="0">
              <a:latin typeface="+mj-lt"/>
              <a:cs typeface="Calibri" panose="020F0502020204030204" pitchFamily="34" charset="0"/>
            </a:rPr>
            <a:t>Common ground &amp; Collaboration</a:t>
          </a:r>
          <a:endParaRPr lang="en-US" dirty="0">
            <a:latin typeface="+mj-lt"/>
          </a:endParaRPr>
        </a:p>
      </dgm:t>
    </dgm:pt>
    <dgm:pt modelId="{6BC956F7-D643-400E-BB21-28BE710F1CA7}" type="parTrans" cxnId="{B370C7F3-B210-41E8-BFDD-74CA1295FCB2}">
      <dgm:prSet/>
      <dgm:spPr/>
      <dgm:t>
        <a:bodyPr/>
        <a:lstStyle/>
        <a:p>
          <a:endParaRPr lang="en-US"/>
        </a:p>
      </dgm:t>
    </dgm:pt>
    <dgm:pt modelId="{B7D2FF5D-2815-4DC0-B0A6-63A2F3BED3A6}" type="sibTrans" cxnId="{B370C7F3-B210-41E8-BFDD-74CA1295FCB2}">
      <dgm:prSet/>
      <dgm:spPr/>
      <dgm:t>
        <a:bodyPr/>
        <a:lstStyle/>
        <a:p>
          <a:endParaRPr lang="en-US"/>
        </a:p>
      </dgm:t>
    </dgm:pt>
    <dgm:pt modelId="{D46FAD31-F505-4F46-B060-254E9EF981AC}">
      <dgm:prSet phldr="0"/>
      <dgm:spPr/>
      <dgm:t>
        <a:bodyPr/>
        <a:lstStyle/>
        <a:p>
          <a:pPr>
            <a:lnSpc>
              <a:spcPct val="100000"/>
            </a:lnSpc>
            <a:defRPr cap="all"/>
          </a:pPr>
          <a:r>
            <a:rPr lang="en-US" dirty="0">
              <a:latin typeface="Calibri Light" panose="020F0302020204030204"/>
            </a:rPr>
            <a:t>Environmental &amp; fiscal sustainability</a:t>
          </a:r>
        </a:p>
      </dgm:t>
    </dgm:pt>
    <dgm:pt modelId="{566CA726-78BA-4795-9D70-1F7F11870CE8}" type="parTrans" cxnId="{B9CCCF25-2ACB-4318-A793-E67FD5C71F0A}">
      <dgm:prSet/>
      <dgm:spPr/>
      <dgm:t>
        <a:bodyPr/>
        <a:lstStyle/>
        <a:p>
          <a:endParaRPr lang="en-US"/>
        </a:p>
      </dgm:t>
    </dgm:pt>
    <dgm:pt modelId="{058E731D-6228-4434-9684-786EB991E313}" type="sibTrans" cxnId="{B9CCCF25-2ACB-4318-A793-E67FD5C71F0A}">
      <dgm:prSet/>
      <dgm:spPr/>
      <dgm:t>
        <a:bodyPr/>
        <a:lstStyle/>
        <a:p>
          <a:endParaRPr lang="en-US"/>
        </a:p>
      </dgm:t>
    </dgm:pt>
    <dgm:pt modelId="{E7CF4B82-5379-4810-B3DC-7626B0F509AF}" type="pres">
      <dgm:prSet presAssocID="{FBB052DE-6BBA-4BDB-9FC0-B53CA01C3A37}" presName="root" presStyleCnt="0">
        <dgm:presLayoutVars>
          <dgm:dir/>
          <dgm:resizeHandles val="exact"/>
        </dgm:presLayoutVars>
      </dgm:prSet>
      <dgm:spPr/>
    </dgm:pt>
    <dgm:pt modelId="{DC57FC91-7DBC-4F0B-B2D8-4AEC4DEC56BE}" type="pres">
      <dgm:prSet presAssocID="{ED78FFF7-EC60-4C34-9A78-2B4CC1DE52DB}" presName="compNode" presStyleCnt="0"/>
      <dgm:spPr/>
    </dgm:pt>
    <dgm:pt modelId="{A032712D-4696-4D33-907C-3E90201A7A85}" type="pres">
      <dgm:prSet presAssocID="{ED78FFF7-EC60-4C34-9A78-2B4CC1DE52DB}" presName="iconBgRect" presStyleLbl="bgShp" presStyleIdx="0" presStyleCnt="4"/>
      <dgm:spPr/>
    </dgm:pt>
    <dgm:pt modelId="{C4CC8293-DB55-4824-A095-D66FF67E4D27}" type="pres">
      <dgm:prSet presAssocID="{ED78FFF7-EC60-4C34-9A78-2B4CC1DE52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25C4425-B14A-4F23-BCA5-8BE57A19EB8B}" type="pres">
      <dgm:prSet presAssocID="{ED78FFF7-EC60-4C34-9A78-2B4CC1DE52DB}" presName="spaceRect" presStyleCnt="0"/>
      <dgm:spPr/>
    </dgm:pt>
    <dgm:pt modelId="{23FBD342-79ED-4B48-87BD-D4E7DE07BF2F}" type="pres">
      <dgm:prSet presAssocID="{ED78FFF7-EC60-4C34-9A78-2B4CC1DE52DB}" presName="textRect" presStyleLbl="revTx" presStyleIdx="0" presStyleCnt="4">
        <dgm:presLayoutVars>
          <dgm:chMax val="1"/>
          <dgm:chPref val="1"/>
        </dgm:presLayoutVars>
      </dgm:prSet>
      <dgm:spPr/>
    </dgm:pt>
    <dgm:pt modelId="{BF2AF1CE-0F16-45DE-BE1B-8C2B1D06662B}" type="pres">
      <dgm:prSet presAssocID="{95885D3F-B2D9-4881-910F-85B6F5BE66BE}" presName="sibTrans" presStyleCnt="0"/>
      <dgm:spPr/>
    </dgm:pt>
    <dgm:pt modelId="{34D917F8-6F6A-4611-84A5-BECE5501E566}" type="pres">
      <dgm:prSet presAssocID="{D46FAD31-F505-4F46-B060-254E9EF981AC}" presName="compNode" presStyleCnt="0"/>
      <dgm:spPr/>
    </dgm:pt>
    <dgm:pt modelId="{E744F526-2734-4028-B614-B4D8CE3EACEE}" type="pres">
      <dgm:prSet presAssocID="{D46FAD31-F505-4F46-B060-254E9EF981AC}" presName="iconBgRect" presStyleLbl="bgShp" presStyleIdx="1" presStyleCnt="4"/>
      <dgm:spPr>
        <a:solidFill>
          <a:schemeClr val="accent6"/>
        </a:solidFill>
      </dgm:spPr>
    </dgm:pt>
    <dgm:pt modelId="{77EB1736-1DEC-4766-AD79-A3EC8CF4E606}" type="pres">
      <dgm:prSet presAssocID="{D46FAD31-F505-4F46-B060-254E9EF981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orest scene with solid fill"/>
        </a:ext>
      </dgm:extLst>
    </dgm:pt>
    <dgm:pt modelId="{AFE172D3-0DC1-4F4E-A4B1-E35DEC00C51A}" type="pres">
      <dgm:prSet presAssocID="{D46FAD31-F505-4F46-B060-254E9EF981AC}" presName="spaceRect" presStyleCnt="0"/>
      <dgm:spPr/>
    </dgm:pt>
    <dgm:pt modelId="{7A53CCD9-8B0F-4D78-B19F-E8FFDC1334EC}" type="pres">
      <dgm:prSet presAssocID="{D46FAD31-F505-4F46-B060-254E9EF981AC}" presName="textRect" presStyleLbl="revTx" presStyleIdx="1" presStyleCnt="4">
        <dgm:presLayoutVars>
          <dgm:chMax val="1"/>
          <dgm:chPref val="1"/>
        </dgm:presLayoutVars>
      </dgm:prSet>
      <dgm:spPr/>
    </dgm:pt>
    <dgm:pt modelId="{9EF69F07-D143-470E-97E4-FD76E47B8234}" type="pres">
      <dgm:prSet presAssocID="{058E731D-6228-4434-9684-786EB991E313}" presName="sibTrans" presStyleCnt="0"/>
      <dgm:spPr/>
    </dgm:pt>
    <dgm:pt modelId="{2C9AEBD3-4E72-464A-A04D-4D91AB022671}" type="pres">
      <dgm:prSet presAssocID="{CFE17CE8-3D17-4BA6-89EF-CDA4023F4426}" presName="compNode" presStyleCnt="0"/>
      <dgm:spPr/>
    </dgm:pt>
    <dgm:pt modelId="{5DCBE02C-BE36-48D5-8A40-B2F18B9D9BB0}" type="pres">
      <dgm:prSet presAssocID="{CFE17CE8-3D17-4BA6-89EF-CDA4023F4426}" presName="iconBgRect" presStyleLbl="bgShp" presStyleIdx="2" presStyleCnt="4"/>
      <dgm:spPr>
        <a:solidFill>
          <a:schemeClr val="accent3"/>
        </a:solidFill>
      </dgm:spPr>
    </dgm:pt>
    <dgm:pt modelId="{5ACD79C3-566F-4C6C-A829-F1759EFAB9F5}" type="pres">
      <dgm:prSet presAssocID="{CFE17CE8-3D17-4BA6-89EF-CDA4023F442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85D33143-E5E5-4F6D-ABF4-F8A36040EE76}" type="pres">
      <dgm:prSet presAssocID="{CFE17CE8-3D17-4BA6-89EF-CDA4023F4426}" presName="spaceRect" presStyleCnt="0"/>
      <dgm:spPr/>
    </dgm:pt>
    <dgm:pt modelId="{D2CB3D1C-2A46-4409-A7E1-315657FC38CD}" type="pres">
      <dgm:prSet presAssocID="{CFE17CE8-3D17-4BA6-89EF-CDA4023F4426}" presName="textRect" presStyleLbl="revTx" presStyleIdx="2" presStyleCnt="4">
        <dgm:presLayoutVars>
          <dgm:chMax val="1"/>
          <dgm:chPref val="1"/>
        </dgm:presLayoutVars>
      </dgm:prSet>
      <dgm:spPr/>
    </dgm:pt>
    <dgm:pt modelId="{4EF1F70D-F792-46BC-8591-B2B381D46BF6}" type="pres">
      <dgm:prSet presAssocID="{CFAF6DB8-D1D2-4735-8BF7-98D5B28CC6DE}" presName="sibTrans" presStyleCnt="0"/>
      <dgm:spPr/>
    </dgm:pt>
    <dgm:pt modelId="{CF4DF46E-A39F-432E-B14B-AA6750A4A876}" type="pres">
      <dgm:prSet presAssocID="{41BFBAD5-A1F9-4647-A0D4-309F324C906A}" presName="compNode" presStyleCnt="0"/>
      <dgm:spPr/>
    </dgm:pt>
    <dgm:pt modelId="{F1F5250F-E3A6-4647-9ECE-042ADDC4C06C}" type="pres">
      <dgm:prSet presAssocID="{41BFBAD5-A1F9-4647-A0D4-309F324C906A}" presName="iconBgRect" presStyleLbl="bgShp" presStyleIdx="3" presStyleCnt="4"/>
      <dgm:spPr>
        <a:solidFill>
          <a:schemeClr val="accent1"/>
        </a:solidFill>
      </dgm:spPr>
    </dgm:pt>
    <dgm:pt modelId="{FE998F5B-9652-48F5-BD78-637B116B6F2D}" type="pres">
      <dgm:prSet presAssocID="{41BFBAD5-A1F9-4647-A0D4-309F324C90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erson with Idea"/>
        </a:ext>
      </dgm:extLst>
    </dgm:pt>
    <dgm:pt modelId="{0CD07556-C57F-4B8C-94BE-40E356907EF9}" type="pres">
      <dgm:prSet presAssocID="{41BFBAD5-A1F9-4647-A0D4-309F324C906A}" presName="spaceRect" presStyleCnt="0"/>
      <dgm:spPr/>
    </dgm:pt>
    <dgm:pt modelId="{4E88EC51-B7E9-40F4-A091-BC61D535E291}" type="pres">
      <dgm:prSet presAssocID="{41BFBAD5-A1F9-4647-A0D4-309F324C906A}" presName="textRect" presStyleLbl="revTx" presStyleIdx="3" presStyleCnt="4">
        <dgm:presLayoutVars>
          <dgm:chMax val="1"/>
          <dgm:chPref val="1"/>
        </dgm:presLayoutVars>
      </dgm:prSet>
      <dgm:spPr/>
    </dgm:pt>
  </dgm:ptLst>
  <dgm:cxnLst>
    <dgm:cxn modelId="{8D931907-2546-4F84-8F01-DDADE39AB6EE}" type="presOf" srcId="{41BFBAD5-A1F9-4647-A0D4-309F324C906A}" destId="{4E88EC51-B7E9-40F4-A091-BC61D535E291}" srcOrd="0" destOrd="0" presId="urn:microsoft.com/office/officeart/2018/5/layout/IconCircleLabelList"/>
    <dgm:cxn modelId="{F598B813-7DF8-484D-B358-24C894FD9A33}" type="presOf" srcId="{ED78FFF7-EC60-4C34-9A78-2B4CC1DE52DB}" destId="{23FBD342-79ED-4B48-87BD-D4E7DE07BF2F}" srcOrd="0" destOrd="0" presId="urn:microsoft.com/office/officeart/2018/5/layout/IconCircleLabelList"/>
    <dgm:cxn modelId="{BB6E9922-717A-428E-B085-49358D08AD7E}" type="presOf" srcId="{D46FAD31-F505-4F46-B060-254E9EF981AC}" destId="{7A53CCD9-8B0F-4D78-B19F-E8FFDC1334EC}" srcOrd="0" destOrd="0" presId="urn:microsoft.com/office/officeart/2018/5/layout/IconCircleLabelList"/>
    <dgm:cxn modelId="{B9CCCF25-2ACB-4318-A793-E67FD5C71F0A}" srcId="{FBB052DE-6BBA-4BDB-9FC0-B53CA01C3A37}" destId="{D46FAD31-F505-4F46-B060-254E9EF981AC}" srcOrd="1" destOrd="0" parTransId="{566CA726-78BA-4795-9D70-1F7F11870CE8}" sibTransId="{058E731D-6228-4434-9684-786EB991E313}"/>
    <dgm:cxn modelId="{98708D4D-37E0-4CDC-8DC9-75059C4B9CB4}" type="presOf" srcId="{CFE17CE8-3D17-4BA6-89EF-CDA4023F4426}" destId="{D2CB3D1C-2A46-4409-A7E1-315657FC38CD}" srcOrd="0" destOrd="0" presId="urn:microsoft.com/office/officeart/2018/5/layout/IconCircleLabelList"/>
    <dgm:cxn modelId="{F6C3F86E-B8C4-4B84-AF2F-FD0014EE2CAF}" srcId="{FBB052DE-6BBA-4BDB-9FC0-B53CA01C3A37}" destId="{ED78FFF7-EC60-4C34-9A78-2B4CC1DE52DB}" srcOrd="0" destOrd="0" parTransId="{17B2D48F-DCDC-4E26-991E-A81D5F0CB2BF}" sibTransId="{95885D3F-B2D9-4881-910F-85B6F5BE66BE}"/>
    <dgm:cxn modelId="{6F3EC37B-D944-47CF-A988-E151C965681A}" type="presOf" srcId="{FBB052DE-6BBA-4BDB-9FC0-B53CA01C3A37}" destId="{E7CF4B82-5379-4810-B3DC-7626B0F509AF}" srcOrd="0" destOrd="0" presId="urn:microsoft.com/office/officeart/2018/5/layout/IconCircleLabelList"/>
    <dgm:cxn modelId="{3210DDB9-8908-4D89-B3CC-05D0F4200A14}" srcId="{FBB052DE-6BBA-4BDB-9FC0-B53CA01C3A37}" destId="{CFE17CE8-3D17-4BA6-89EF-CDA4023F4426}" srcOrd="2" destOrd="0" parTransId="{F04711CB-ADEB-43E6-9DF4-9893EBB2068F}" sibTransId="{CFAF6DB8-D1D2-4735-8BF7-98D5B28CC6DE}"/>
    <dgm:cxn modelId="{B370C7F3-B210-41E8-BFDD-74CA1295FCB2}" srcId="{FBB052DE-6BBA-4BDB-9FC0-B53CA01C3A37}" destId="{41BFBAD5-A1F9-4647-A0D4-309F324C906A}" srcOrd="3" destOrd="0" parTransId="{6BC956F7-D643-400E-BB21-28BE710F1CA7}" sibTransId="{B7D2FF5D-2815-4DC0-B0A6-63A2F3BED3A6}"/>
    <dgm:cxn modelId="{967C1982-5F1E-474D-AB3C-2BCF94ECCA23}" type="presParOf" srcId="{E7CF4B82-5379-4810-B3DC-7626B0F509AF}" destId="{DC57FC91-7DBC-4F0B-B2D8-4AEC4DEC56BE}" srcOrd="0" destOrd="0" presId="urn:microsoft.com/office/officeart/2018/5/layout/IconCircleLabelList"/>
    <dgm:cxn modelId="{ED2DE32C-E187-4CA8-87F8-D27E3135BCC1}" type="presParOf" srcId="{DC57FC91-7DBC-4F0B-B2D8-4AEC4DEC56BE}" destId="{A032712D-4696-4D33-907C-3E90201A7A85}" srcOrd="0" destOrd="0" presId="urn:microsoft.com/office/officeart/2018/5/layout/IconCircleLabelList"/>
    <dgm:cxn modelId="{07E2E47D-6EE7-49F2-9EF2-65E8A98ADA49}" type="presParOf" srcId="{DC57FC91-7DBC-4F0B-B2D8-4AEC4DEC56BE}" destId="{C4CC8293-DB55-4824-A095-D66FF67E4D27}" srcOrd="1" destOrd="0" presId="urn:microsoft.com/office/officeart/2018/5/layout/IconCircleLabelList"/>
    <dgm:cxn modelId="{239BDED2-531D-4F41-9C19-C381B0CD4BA1}" type="presParOf" srcId="{DC57FC91-7DBC-4F0B-B2D8-4AEC4DEC56BE}" destId="{325C4425-B14A-4F23-BCA5-8BE57A19EB8B}" srcOrd="2" destOrd="0" presId="urn:microsoft.com/office/officeart/2018/5/layout/IconCircleLabelList"/>
    <dgm:cxn modelId="{9E7BC8E9-8B76-4D33-9ED9-CDB9DFED1E49}" type="presParOf" srcId="{DC57FC91-7DBC-4F0B-B2D8-4AEC4DEC56BE}" destId="{23FBD342-79ED-4B48-87BD-D4E7DE07BF2F}" srcOrd="3" destOrd="0" presId="urn:microsoft.com/office/officeart/2018/5/layout/IconCircleLabelList"/>
    <dgm:cxn modelId="{BCEB27A2-A575-46E3-ACD1-B891FFFCFC2B}" type="presParOf" srcId="{E7CF4B82-5379-4810-B3DC-7626B0F509AF}" destId="{BF2AF1CE-0F16-45DE-BE1B-8C2B1D06662B}" srcOrd="1" destOrd="0" presId="urn:microsoft.com/office/officeart/2018/5/layout/IconCircleLabelList"/>
    <dgm:cxn modelId="{94476B1D-9039-4943-9B81-35ED9EFD0924}" type="presParOf" srcId="{E7CF4B82-5379-4810-B3DC-7626B0F509AF}" destId="{34D917F8-6F6A-4611-84A5-BECE5501E566}" srcOrd="2" destOrd="0" presId="urn:microsoft.com/office/officeart/2018/5/layout/IconCircleLabelList"/>
    <dgm:cxn modelId="{3AD2F751-E1E5-4CD1-BA57-08019627C96E}" type="presParOf" srcId="{34D917F8-6F6A-4611-84A5-BECE5501E566}" destId="{E744F526-2734-4028-B614-B4D8CE3EACEE}" srcOrd="0" destOrd="0" presId="urn:microsoft.com/office/officeart/2018/5/layout/IconCircleLabelList"/>
    <dgm:cxn modelId="{A686F8D6-AC65-4BF1-9F96-33700ABC652D}" type="presParOf" srcId="{34D917F8-6F6A-4611-84A5-BECE5501E566}" destId="{77EB1736-1DEC-4766-AD79-A3EC8CF4E606}" srcOrd="1" destOrd="0" presId="urn:microsoft.com/office/officeart/2018/5/layout/IconCircleLabelList"/>
    <dgm:cxn modelId="{78051CD1-9CE3-4FA3-A0D5-5D7DB825D80F}" type="presParOf" srcId="{34D917F8-6F6A-4611-84A5-BECE5501E566}" destId="{AFE172D3-0DC1-4F4E-A4B1-E35DEC00C51A}" srcOrd="2" destOrd="0" presId="urn:microsoft.com/office/officeart/2018/5/layout/IconCircleLabelList"/>
    <dgm:cxn modelId="{DB5FA753-90C4-4906-83B5-99738A05DFF2}" type="presParOf" srcId="{34D917F8-6F6A-4611-84A5-BECE5501E566}" destId="{7A53CCD9-8B0F-4D78-B19F-E8FFDC1334EC}" srcOrd="3" destOrd="0" presId="urn:microsoft.com/office/officeart/2018/5/layout/IconCircleLabelList"/>
    <dgm:cxn modelId="{12BC1242-C877-40A9-9014-E63520E95E94}" type="presParOf" srcId="{E7CF4B82-5379-4810-B3DC-7626B0F509AF}" destId="{9EF69F07-D143-470E-97E4-FD76E47B8234}" srcOrd="3" destOrd="0" presId="urn:microsoft.com/office/officeart/2018/5/layout/IconCircleLabelList"/>
    <dgm:cxn modelId="{B3FB6AF5-8958-47CC-8DB3-0C367BBD9331}" type="presParOf" srcId="{E7CF4B82-5379-4810-B3DC-7626B0F509AF}" destId="{2C9AEBD3-4E72-464A-A04D-4D91AB022671}" srcOrd="4" destOrd="0" presId="urn:microsoft.com/office/officeart/2018/5/layout/IconCircleLabelList"/>
    <dgm:cxn modelId="{4F35AAAE-DF03-428D-985F-D169F28C518E}" type="presParOf" srcId="{2C9AEBD3-4E72-464A-A04D-4D91AB022671}" destId="{5DCBE02C-BE36-48D5-8A40-B2F18B9D9BB0}" srcOrd="0" destOrd="0" presId="urn:microsoft.com/office/officeart/2018/5/layout/IconCircleLabelList"/>
    <dgm:cxn modelId="{CFB794CC-2718-4979-88D9-73EE8024A13F}" type="presParOf" srcId="{2C9AEBD3-4E72-464A-A04D-4D91AB022671}" destId="{5ACD79C3-566F-4C6C-A829-F1759EFAB9F5}" srcOrd="1" destOrd="0" presId="urn:microsoft.com/office/officeart/2018/5/layout/IconCircleLabelList"/>
    <dgm:cxn modelId="{DBAAC29E-9041-4880-9B88-5291015D8130}" type="presParOf" srcId="{2C9AEBD3-4E72-464A-A04D-4D91AB022671}" destId="{85D33143-E5E5-4F6D-ABF4-F8A36040EE76}" srcOrd="2" destOrd="0" presId="urn:microsoft.com/office/officeart/2018/5/layout/IconCircleLabelList"/>
    <dgm:cxn modelId="{5DD4C362-39C5-4EFB-B413-F41DAD146C6E}" type="presParOf" srcId="{2C9AEBD3-4E72-464A-A04D-4D91AB022671}" destId="{D2CB3D1C-2A46-4409-A7E1-315657FC38CD}" srcOrd="3" destOrd="0" presId="urn:microsoft.com/office/officeart/2018/5/layout/IconCircleLabelList"/>
    <dgm:cxn modelId="{CB43AFDD-ACE9-4F0F-8F88-051EAAF35686}" type="presParOf" srcId="{E7CF4B82-5379-4810-B3DC-7626B0F509AF}" destId="{4EF1F70D-F792-46BC-8591-B2B381D46BF6}" srcOrd="5" destOrd="0" presId="urn:microsoft.com/office/officeart/2018/5/layout/IconCircleLabelList"/>
    <dgm:cxn modelId="{6A8AB048-B024-4568-BB75-FD36B68CAA6E}" type="presParOf" srcId="{E7CF4B82-5379-4810-B3DC-7626B0F509AF}" destId="{CF4DF46E-A39F-432E-B14B-AA6750A4A876}" srcOrd="6" destOrd="0" presId="urn:microsoft.com/office/officeart/2018/5/layout/IconCircleLabelList"/>
    <dgm:cxn modelId="{F63FE06D-9097-4E1A-B86E-2F727D3C1C86}" type="presParOf" srcId="{CF4DF46E-A39F-432E-B14B-AA6750A4A876}" destId="{F1F5250F-E3A6-4647-9ECE-042ADDC4C06C}" srcOrd="0" destOrd="0" presId="urn:microsoft.com/office/officeart/2018/5/layout/IconCircleLabelList"/>
    <dgm:cxn modelId="{8A61EA9C-3E25-4180-97D7-2DBB93EC0E57}" type="presParOf" srcId="{CF4DF46E-A39F-432E-B14B-AA6750A4A876}" destId="{FE998F5B-9652-48F5-BD78-637B116B6F2D}" srcOrd="1" destOrd="0" presId="urn:microsoft.com/office/officeart/2018/5/layout/IconCircleLabelList"/>
    <dgm:cxn modelId="{F52D6A93-5FBA-4B63-8A4A-4B67A5292E71}" type="presParOf" srcId="{CF4DF46E-A39F-432E-B14B-AA6750A4A876}" destId="{0CD07556-C57F-4B8C-94BE-40E356907EF9}" srcOrd="2" destOrd="0" presId="urn:microsoft.com/office/officeart/2018/5/layout/IconCircleLabelList"/>
    <dgm:cxn modelId="{643C3CF5-80C9-40F9-9C29-21E547AF6C8F}" type="presParOf" srcId="{CF4DF46E-A39F-432E-B14B-AA6750A4A876}" destId="{4E88EC51-B7E9-40F4-A091-BC61D535E29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7493C0-9DC0-4D13-AA33-5B7C3B5E6739}"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24504D8D-461F-47A8-967E-40C24FDE09F4}">
      <dgm:prSet/>
      <dgm:spPr/>
      <dgm:t>
        <a:bodyPr/>
        <a:lstStyle/>
        <a:p>
          <a:pPr rtl="0"/>
          <a:r>
            <a:rPr lang="en-US">
              <a:latin typeface="+mj-lt"/>
            </a:rPr>
            <a:t>One </a:t>
          </a:r>
          <a:r>
            <a:rPr lang="en-US">
              <a:effectLst>
                <a:outerShdw blurRad="38100" dist="38100" dir="2700000" algn="tl">
                  <a:srgbClr val="000000">
                    <a:alpha val="43137"/>
                  </a:srgbClr>
                </a:outerShdw>
              </a:effectLst>
              <a:latin typeface="+mj-lt"/>
            </a:rPr>
            <a:t>feature class for each year </a:t>
          </a:r>
          <a:r>
            <a:rPr lang="en-US">
              <a:latin typeface="+mj-lt"/>
            </a:rPr>
            <a:t>from the property appraiser (parcel boundaries, sales, sq. ft., valuation, taxes, home ownership, etc.)</a:t>
          </a:r>
        </a:p>
      </dgm:t>
    </dgm:pt>
    <dgm:pt modelId="{C09AEEB5-FE10-4170-BEA5-EAAC7CFF302A}" type="parTrans" cxnId="{E9CC6FF2-FEB6-4727-8F31-A9E615FB97F9}">
      <dgm:prSet/>
      <dgm:spPr/>
      <dgm:t>
        <a:bodyPr/>
        <a:lstStyle/>
        <a:p>
          <a:endParaRPr lang="en-US"/>
        </a:p>
      </dgm:t>
    </dgm:pt>
    <dgm:pt modelId="{860A55D7-795A-4A19-9A75-EFE7EAAC8378}" type="sibTrans" cxnId="{E9CC6FF2-FEB6-4727-8F31-A9E615FB97F9}">
      <dgm:prSet/>
      <dgm:spPr/>
      <dgm:t>
        <a:bodyPr/>
        <a:lstStyle/>
        <a:p>
          <a:endParaRPr lang="en-US"/>
        </a:p>
      </dgm:t>
    </dgm:pt>
    <dgm:pt modelId="{2389D192-6CC6-4EAC-A022-A3A0128ACF16}">
      <dgm:prSet/>
      <dgm:spPr/>
      <dgm:t>
        <a:bodyPr/>
        <a:lstStyle/>
        <a:p>
          <a:pPr rtl="0"/>
          <a:r>
            <a:rPr lang="en-US">
              <a:latin typeface="+mj-lt"/>
            </a:rPr>
            <a:t>Since 2009, the Planning Department </a:t>
          </a:r>
          <a:r>
            <a:rPr lang="en-US">
              <a:effectLst>
                <a:outerShdw blurRad="38100" dist="38100" dir="2700000" algn="tl">
                  <a:srgbClr val="000000">
                    <a:alpha val="43137"/>
                  </a:srgbClr>
                </a:outerShdw>
              </a:effectLst>
              <a:latin typeface="+mj-lt"/>
            </a:rPr>
            <a:t>updates the residential unit count</a:t>
          </a:r>
          <a:r>
            <a:rPr lang="en-US">
              <a:latin typeface="+mj-lt"/>
            </a:rPr>
            <a:t> for each parcel based on building &amp; demo permits </a:t>
          </a:r>
        </a:p>
      </dgm:t>
    </dgm:pt>
    <dgm:pt modelId="{0BB8C9CC-ED8B-4412-8A46-1739E7741547}" type="parTrans" cxnId="{4D46E123-505F-4519-83AF-3A5D457EE5A3}">
      <dgm:prSet/>
      <dgm:spPr/>
      <dgm:t>
        <a:bodyPr/>
        <a:lstStyle/>
        <a:p>
          <a:endParaRPr lang="en-US"/>
        </a:p>
      </dgm:t>
    </dgm:pt>
    <dgm:pt modelId="{2C94B61E-05B5-4493-A740-9E8722BB2114}" type="sibTrans" cxnId="{4D46E123-505F-4519-83AF-3A5D457EE5A3}">
      <dgm:prSet/>
      <dgm:spPr/>
      <dgm:t>
        <a:bodyPr/>
        <a:lstStyle/>
        <a:p>
          <a:endParaRPr lang="en-US"/>
        </a:p>
      </dgm:t>
    </dgm:pt>
    <dgm:pt modelId="{27D7AB3F-10F2-45AB-AFF8-1BD45C5153A4}" type="pres">
      <dgm:prSet presAssocID="{1C7493C0-9DC0-4D13-AA33-5B7C3B5E6739}" presName="Name0" presStyleCnt="0">
        <dgm:presLayoutVars>
          <dgm:dir/>
          <dgm:animLvl val="lvl"/>
          <dgm:resizeHandles val="exact"/>
        </dgm:presLayoutVars>
      </dgm:prSet>
      <dgm:spPr/>
    </dgm:pt>
    <dgm:pt modelId="{D7721BCC-18F6-48E5-AAE4-A5CDD409A413}" type="pres">
      <dgm:prSet presAssocID="{2389D192-6CC6-4EAC-A022-A3A0128ACF16}" presName="boxAndChildren" presStyleCnt="0"/>
      <dgm:spPr/>
    </dgm:pt>
    <dgm:pt modelId="{8A4B4520-05AA-4790-AFEE-AD17F2D653D1}" type="pres">
      <dgm:prSet presAssocID="{2389D192-6CC6-4EAC-A022-A3A0128ACF16}" presName="parentTextBox" presStyleLbl="node1" presStyleIdx="0" presStyleCnt="2"/>
      <dgm:spPr/>
    </dgm:pt>
    <dgm:pt modelId="{4415949B-C7C3-4837-997F-B59B33F60D16}" type="pres">
      <dgm:prSet presAssocID="{860A55D7-795A-4A19-9A75-EFE7EAAC8378}" presName="sp" presStyleCnt="0"/>
      <dgm:spPr/>
    </dgm:pt>
    <dgm:pt modelId="{6E279613-F2F7-491B-A245-AFFCEB1BD686}" type="pres">
      <dgm:prSet presAssocID="{24504D8D-461F-47A8-967E-40C24FDE09F4}" presName="arrowAndChildren" presStyleCnt="0"/>
      <dgm:spPr/>
    </dgm:pt>
    <dgm:pt modelId="{D0D54891-C876-48F6-AD5B-573E18B8E738}" type="pres">
      <dgm:prSet presAssocID="{24504D8D-461F-47A8-967E-40C24FDE09F4}" presName="parentTextArrow" presStyleLbl="node1" presStyleIdx="1" presStyleCnt="2"/>
      <dgm:spPr/>
    </dgm:pt>
  </dgm:ptLst>
  <dgm:cxnLst>
    <dgm:cxn modelId="{BC66BF12-F175-4FB8-8A0E-2BF64A479A7A}" type="presOf" srcId="{24504D8D-461F-47A8-967E-40C24FDE09F4}" destId="{D0D54891-C876-48F6-AD5B-573E18B8E738}" srcOrd="0" destOrd="0" presId="urn:microsoft.com/office/officeart/2005/8/layout/process4"/>
    <dgm:cxn modelId="{4D46E123-505F-4519-83AF-3A5D457EE5A3}" srcId="{1C7493C0-9DC0-4D13-AA33-5B7C3B5E6739}" destId="{2389D192-6CC6-4EAC-A022-A3A0128ACF16}" srcOrd="1" destOrd="0" parTransId="{0BB8C9CC-ED8B-4412-8A46-1739E7741547}" sibTransId="{2C94B61E-05B5-4493-A740-9E8722BB2114}"/>
    <dgm:cxn modelId="{99709AD3-C110-4036-AE16-FEFEAEDF086C}" type="presOf" srcId="{1C7493C0-9DC0-4D13-AA33-5B7C3B5E6739}" destId="{27D7AB3F-10F2-45AB-AFF8-1BD45C5153A4}" srcOrd="0" destOrd="0" presId="urn:microsoft.com/office/officeart/2005/8/layout/process4"/>
    <dgm:cxn modelId="{D0E4DCD9-5837-4C3F-90CB-8C943F14C6FB}" type="presOf" srcId="{2389D192-6CC6-4EAC-A022-A3A0128ACF16}" destId="{8A4B4520-05AA-4790-AFEE-AD17F2D653D1}" srcOrd="0" destOrd="0" presId="urn:microsoft.com/office/officeart/2005/8/layout/process4"/>
    <dgm:cxn modelId="{E9CC6FF2-FEB6-4727-8F31-A9E615FB97F9}" srcId="{1C7493C0-9DC0-4D13-AA33-5B7C3B5E6739}" destId="{24504D8D-461F-47A8-967E-40C24FDE09F4}" srcOrd="0" destOrd="0" parTransId="{C09AEEB5-FE10-4170-BEA5-EAAC7CFF302A}" sibTransId="{860A55D7-795A-4A19-9A75-EFE7EAAC8378}"/>
    <dgm:cxn modelId="{F365C9FD-B92A-4677-A41E-E69217BBCA37}" type="presParOf" srcId="{27D7AB3F-10F2-45AB-AFF8-1BD45C5153A4}" destId="{D7721BCC-18F6-48E5-AAE4-A5CDD409A413}" srcOrd="0" destOrd="0" presId="urn:microsoft.com/office/officeart/2005/8/layout/process4"/>
    <dgm:cxn modelId="{F52D930D-DDFA-4891-918D-1D9093E9B50F}" type="presParOf" srcId="{D7721BCC-18F6-48E5-AAE4-A5CDD409A413}" destId="{8A4B4520-05AA-4790-AFEE-AD17F2D653D1}" srcOrd="0" destOrd="0" presId="urn:microsoft.com/office/officeart/2005/8/layout/process4"/>
    <dgm:cxn modelId="{4F240BCA-851B-4D16-964D-C518DEC235A9}" type="presParOf" srcId="{27D7AB3F-10F2-45AB-AFF8-1BD45C5153A4}" destId="{4415949B-C7C3-4837-997F-B59B33F60D16}" srcOrd="1" destOrd="0" presId="urn:microsoft.com/office/officeart/2005/8/layout/process4"/>
    <dgm:cxn modelId="{11BED03C-FD07-409A-A347-2E4CDC2428EF}" type="presParOf" srcId="{27D7AB3F-10F2-45AB-AFF8-1BD45C5153A4}" destId="{6E279613-F2F7-491B-A245-AFFCEB1BD686}" srcOrd="2" destOrd="0" presId="urn:microsoft.com/office/officeart/2005/8/layout/process4"/>
    <dgm:cxn modelId="{8AC38F35-7A37-4331-82B3-D53F71314976}" type="presParOf" srcId="{6E279613-F2F7-491B-A245-AFFCEB1BD686}" destId="{D0D54891-C876-48F6-AD5B-573E18B8E73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ABCA32-7EEB-420B-AE7A-9A0B6AE65A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B1349B-89A9-47F0-AB08-FDAC50027C7B}">
      <dgm:prSet/>
      <dgm:spPr/>
      <dgm:t>
        <a:bodyPr/>
        <a:lstStyle/>
        <a:p>
          <a:pPr>
            <a:lnSpc>
              <a:spcPct val="100000"/>
            </a:lnSpc>
          </a:pPr>
          <a:r>
            <a:rPr lang="en-US">
              <a:latin typeface="+mj-lt"/>
            </a:rPr>
            <a:t>Simplify exploration</a:t>
          </a:r>
          <a:r>
            <a:rPr lang="en-US" b="0">
              <a:latin typeface="+mj-lt"/>
            </a:rPr>
            <a:t> of multiple</a:t>
          </a:r>
          <a:r>
            <a:rPr lang="en-US">
              <a:latin typeface="+mj-lt"/>
            </a:rPr>
            <a:t> layers &amp; multiple fields</a:t>
          </a:r>
        </a:p>
      </dgm:t>
    </dgm:pt>
    <dgm:pt modelId="{7C9E3CEA-1ADD-4714-ACD8-362DD170B4E9}" type="parTrans" cxnId="{CEABE9DD-E1E8-4931-8C2F-D92A1A55401C}">
      <dgm:prSet/>
      <dgm:spPr/>
      <dgm:t>
        <a:bodyPr/>
        <a:lstStyle/>
        <a:p>
          <a:endParaRPr lang="en-US"/>
        </a:p>
      </dgm:t>
    </dgm:pt>
    <dgm:pt modelId="{4F506E45-3351-40A6-9EEF-59D0B74D4946}" type="sibTrans" cxnId="{CEABE9DD-E1E8-4931-8C2F-D92A1A55401C}">
      <dgm:prSet/>
      <dgm:spPr/>
      <dgm:t>
        <a:bodyPr/>
        <a:lstStyle/>
        <a:p>
          <a:endParaRPr lang="en-US"/>
        </a:p>
      </dgm:t>
    </dgm:pt>
    <dgm:pt modelId="{1F702CA1-B1F9-4B3D-935B-36279597BE0B}">
      <dgm:prSet/>
      <dgm:spPr/>
      <dgm:t>
        <a:bodyPr/>
        <a:lstStyle/>
        <a:p>
          <a:pPr>
            <a:lnSpc>
              <a:spcPct val="100000"/>
            </a:lnSpc>
          </a:pPr>
          <a:r>
            <a:rPr lang="en-US">
              <a:latin typeface="Calibri Light" panose="020F0302020204030204"/>
            </a:rPr>
            <a:t>Easy for non-GIS user to explore</a:t>
          </a:r>
          <a:endParaRPr lang="en-US"/>
        </a:p>
      </dgm:t>
    </dgm:pt>
    <dgm:pt modelId="{7ED750E7-5EEA-4B89-AE37-73AFA12E7663}" type="parTrans" cxnId="{12C1A4CF-7714-491C-B202-A6786E3BCA8B}">
      <dgm:prSet/>
      <dgm:spPr/>
      <dgm:t>
        <a:bodyPr/>
        <a:lstStyle/>
        <a:p>
          <a:endParaRPr lang="en-US"/>
        </a:p>
      </dgm:t>
    </dgm:pt>
    <dgm:pt modelId="{30F2036F-BE5B-4AE7-929A-32734CDB4873}" type="sibTrans" cxnId="{12C1A4CF-7714-491C-B202-A6786E3BCA8B}">
      <dgm:prSet/>
      <dgm:spPr/>
      <dgm:t>
        <a:bodyPr/>
        <a:lstStyle/>
        <a:p>
          <a:endParaRPr lang="en-US"/>
        </a:p>
      </dgm:t>
    </dgm:pt>
    <dgm:pt modelId="{D2D26D27-E53F-4951-BAFE-1EECB69F3ABE}">
      <dgm:prSet/>
      <dgm:spPr/>
      <dgm:t>
        <a:bodyPr/>
        <a:lstStyle/>
        <a:p>
          <a:pPr>
            <a:lnSpc>
              <a:spcPct val="100000"/>
            </a:lnSpc>
          </a:pPr>
          <a:r>
            <a:rPr lang="en-US" dirty="0">
              <a:latin typeface="Calibri Light" panose="020F0302020204030204"/>
            </a:rPr>
            <a:t>Dataset needed for out of the box time slider would be 1.5 million features…</a:t>
          </a:r>
          <a:endParaRPr lang="en-US" dirty="0"/>
        </a:p>
      </dgm:t>
    </dgm:pt>
    <dgm:pt modelId="{5BD60D8A-B366-4512-B73E-8BA9189C8978}" type="parTrans" cxnId="{FEAEC651-2126-4E01-94C6-CFD69361FA26}">
      <dgm:prSet/>
      <dgm:spPr/>
      <dgm:t>
        <a:bodyPr/>
        <a:lstStyle/>
        <a:p>
          <a:endParaRPr lang="en-US"/>
        </a:p>
      </dgm:t>
    </dgm:pt>
    <dgm:pt modelId="{F1B49822-717D-4365-BF90-DD48D78EC59D}" type="sibTrans" cxnId="{FEAEC651-2126-4E01-94C6-CFD69361FA26}">
      <dgm:prSet/>
      <dgm:spPr/>
      <dgm:t>
        <a:bodyPr/>
        <a:lstStyle/>
        <a:p>
          <a:endParaRPr lang="en-US"/>
        </a:p>
      </dgm:t>
    </dgm:pt>
    <dgm:pt modelId="{C8F79AD8-8ADF-4688-AC3B-01638E8A8D98}" type="pres">
      <dgm:prSet presAssocID="{E1ABCA32-7EEB-420B-AE7A-9A0B6AE65ABC}" presName="root" presStyleCnt="0">
        <dgm:presLayoutVars>
          <dgm:dir/>
          <dgm:resizeHandles val="exact"/>
        </dgm:presLayoutVars>
      </dgm:prSet>
      <dgm:spPr/>
    </dgm:pt>
    <dgm:pt modelId="{5670247E-CD3D-4A2D-A3AC-D9C7F66616B6}" type="pres">
      <dgm:prSet presAssocID="{DCB1349B-89A9-47F0-AB08-FDAC50027C7B}" presName="compNode" presStyleCnt="0"/>
      <dgm:spPr/>
    </dgm:pt>
    <dgm:pt modelId="{7E2E4AC4-73C3-4C4B-84FB-06EBC675ED7C}" type="pres">
      <dgm:prSet presAssocID="{DCB1349B-89A9-47F0-AB08-FDAC50027C7B}" presName="bgRect" presStyleLbl="bgShp" presStyleIdx="0" presStyleCnt="3" custLinFactNeighborX="128"/>
      <dgm:spPr/>
    </dgm:pt>
    <dgm:pt modelId="{6616D8F2-5C1B-44DB-B584-1D3FF73E1422}" type="pres">
      <dgm:prSet presAssocID="{DCB1349B-89A9-47F0-AB08-FDAC50027C7B}" presName="iconRect" presStyleLbl="node1" presStyleIdx="0" presStyleCnt="3" custLinFactNeighborY="-1235"/>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865C4EE7-17B3-4BA8-92F8-348BDD953C9F}" type="pres">
      <dgm:prSet presAssocID="{DCB1349B-89A9-47F0-AB08-FDAC50027C7B}" presName="spaceRect" presStyleCnt="0"/>
      <dgm:spPr/>
    </dgm:pt>
    <dgm:pt modelId="{4A2FD315-F508-40F9-8A3A-6F4443039595}" type="pres">
      <dgm:prSet presAssocID="{DCB1349B-89A9-47F0-AB08-FDAC50027C7B}" presName="parTx" presStyleLbl="revTx" presStyleIdx="0" presStyleCnt="3">
        <dgm:presLayoutVars>
          <dgm:chMax val="0"/>
          <dgm:chPref val="0"/>
        </dgm:presLayoutVars>
      </dgm:prSet>
      <dgm:spPr/>
    </dgm:pt>
    <dgm:pt modelId="{D34C93A4-B5F1-444D-9EC4-A53F8B2AD5D1}" type="pres">
      <dgm:prSet presAssocID="{4F506E45-3351-40A6-9EEF-59D0B74D4946}" presName="sibTrans" presStyleCnt="0"/>
      <dgm:spPr/>
    </dgm:pt>
    <dgm:pt modelId="{D7B8826E-FEA1-4BC5-9421-4F32B0D99451}" type="pres">
      <dgm:prSet presAssocID="{1F702CA1-B1F9-4B3D-935B-36279597BE0B}" presName="compNode" presStyleCnt="0"/>
      <dgm:spPr/>
    </dgm:pt>
    <dgm:pt modelId="{37B3E196-DD2A-463B-81D1-3A4346EB2994}" type="pres">
      <dgm:prSet presAssocID="{1F702CA1-B1F9-4B3D-935B-36279597BE0B}" presName="bgRect" presStyleLbl="bgShp" presStyleIdx="1" presStyleCnt="3"/>
      <dgm:spPr/>
    </dgm:pt>
    <dgm:pt modelId="{DC1103A9-6465-4954-A3E7-5F197B516E2E}" type="pres">
      <dgm:prSet presAssocID="{1F702CA1-B1F9-4B3D-935B-36279597BE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777C26FC-F9EE-405D-82AC-BB30B286EAA2}" type="pres">
      <dgm:prSet presAssocID="{1F702CA1-B1F9-4B3D-935B-36279597BE0B}" presName="spaceRect" presStyleCnt="0"/>
      <dgm:spPr/>
    </dgm:pt>
    <dgm:pt modelId="{C209FCDF-0057-4BD9-A0E9-596DDF155E9F}" type="pres">
      <dgm:prSet presAssocID="{1F702CA1-B1F9-4B3D-935B-36279597BE0B}" presName="parTx" presStyleLbl="revTx" presStyleIdx="1" presStyleCnt="3">
        <dgm:presLayoutVars>
          <dgm:chMax val="0"/>
          <dgm:chPref val="0"/>
        </dgm:presLayoutVars>
      </dgm:prSet>
      <dgm:spPr/>
    </dgm:pt>
    <dgm:pt modelId="{BB52651E-FA0D-4743-ACEE-E19D6A30FDBF}" type="pres">
      <dgm:prSet presAssocID="{30F2036F-BE5B-4AE7-929A-32734CDB4873}" presName="sibTrans" presStyleCnt="0"/>
      <dgm:spPr/>
    </dgm:pt>
    <dgm:pt modelId="{DC65E10B-B4EE-4ED1-8EED-ECC43E754A31}" type="pres">
      <dgm:prSet presAssocID="{D2D26D27-E53F-4951-BAFE-1EECB69F3ABE}" presName="compNode" presStyleCnt="0"/>
      <dgm:spPr/>
    </dgm:pt>
    <dgm:pt modelId="{159D33A5-E385-4A80-994E-DD77FB4E7EB4}" type="pres">
      <dgm:prSet presAssocID="{D2D26D27-E53F-4951-BAFE-1EECB69F3ABE}" presName="bgRect" presStyleLbl="bgShp" presStyleIdx="2" presStyleCnt="3"/>
      <dgm:spPr/>
    </dgm:pt>
    <dgm:pt modelId="{D221DD18-7FAB-4BBC-B999-D49EDAC78EC4}" type="pres">
      <dgm:prSet presAssocID="{D2D26D27-E53F-4951-BAFE-1EECB69F3ABE}" presName="iconRect" presStyleLbl="node1" presStyleIdx="2" presStyleCnt="3"/>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47733CA-0B0D-4F7B-8405-8E4E225C4D9B}" type="pres">
      <dgm:prSet presAssocID="{D2D26D27-E53F-4951-BAFE-1EECB69F3ABE}" presName="spaceRect" presStyleCnt="0"/>
      <dgm:spPr/>
    </dgm:pt>
    <dgm:pt modelId="{D0755D7E-AC35-48E8-B55D-9F405D3A26C8}" type="pres">
      <dgm:prSet presAssocID="{D2D26D27-E53F-4951-BAFE-1EECB69F3ABE}" presName="parTx" presStyleLbl="revTx" presStyleIdx="2" presStyleCnt="3">
        <dgm:presLayoutVars>
          <dgm:chMax val="0"/>
          <dgm:chPref val="0"/>
        </dgm:presLayoutVars>
      </dgm:prSet>
      <dgm:spPr/>
    </dgm:pt>
  </dgm:ptLst>
  <dgm:cxnLst>
    <dgm:cxn modelId="{8E17F122-A2D7-4B79-8A4A-8C5EFB18CD8F}" type="presOf" srcId="{1F702CA1-B1F9-4B3D-935B-36279597BE0B}" destId="{C209FCDF-0057-4BD9-A0E9-596DDF155E9F}" srcOrd="0" destOrd="0" presId="urn:microsoft.com/office/officeart/2018/2/layout/IconVerticalSolidList"/>
    <dgm:cxn modelId="{FEAEC651-2126-4E01-94C6-CFD69361FA26}" srcId="{E1ABCA32-7EEB-420B-AE7A-9A0B6AE65ABC}" destId="{D2D26D27-E53F-4951-BAFE-1EECB69F3ABE}" srcOrd="2" destOrd="0" parTransId="{5BD60D8A-B366-4512-B73E-8BA9189C8978}" sibTransId="{F1B49822-717D-4365-BF90-DD48D78EC59D}"/>
    <dgm:cxn modelId="{D9251276-A16D-43D0-9B2E-C109D2C05596}" type="presOf" srcId="{D2D26D27-E53F-4951-BAFE-1EECB69F3ABE}" destId="{D0755D7E-AC35-48E8-B55D-9F405D3A26C8}" srcOrd="0" destOrd="0" presId="urn:microsoft.com/office/officeart/2018/2/layout/IconVerticalSolidList"/>
    <dgm:cxn modelId="{B3F87B9B-2D3A-4FE4-90A7-F3D99F53F9F3}" type="presOf" srcId="{DCB1349B-89A9-47F0-AB08-FDAC50027C7B}" destId="{4A2FD315-F508-40F9-8A3A-6F4443039595}" srcOrd="0" destOrd="0" presId="urn:microsoft.com/office/officeart/2018/2/layout/IconVerticalSolidList"/>
    <dgm:cxn modelId="{12C1A4CF-7714-491C-B202-A6786E3BCA8B}" srcId="{E1ABCA32-7EEB-420B-AE7A-9A0B6AE65ABC}" destId="{1F702CA1-B1F9-4B3D-935B-36279597BE0B}" srcOrd="1" destOrd="0" parTransId="{7ED750E7-5EEA-4B89-AE37-73AFA12E7663}" sibTransId="{30F2036F-BE5B-4AE7-929A-32734CDB4873}"/>
    <dgm:cxn modelId="{CEABE9DD-E1E8-4931-8C2F-D92A1A55401C}" srcId="{E1ABCA32-7EEB-420B-AE7A-9A0B6AE65ABC}" destId="{DCB1349B-89A9-47F0-AB08-FDAC50027C7B}" srcOrd="0" destOrd="0" parTransId="{7C9E3CEA-1ADD-4714-ACD8-362DD170B4E9}" sibTransId="{4F506E45-3351-40A6-9EEF-59D0B74D4946}"/>
    <dgm:cxn modelId="{E50922FA-3916-4FAF-86E8-E36453121EDD}" type="presOf" srcId="{E1ABCA32-7EEB-420B-AE7A-9A0B6AE65ABC}" destId="{C8F79AD8-8ADF-4688-AC3B-01638E8A8D98}" srcOrd="0" destOrd="0" presId="urn:microsoft.com/office/officeart/2018/2/layout/IconVerticalSolidList"/>
    <dgm:cxn modelId="{8B6D0391-084D-47D0-AAE2-954D26AFA1F3}" type="presParOf" srcId="{C8F79AD8-8ADF-4688-AC3B-01638E8A8D98}" destId="{5670247E-CD3D-4A2D-A3AC-D9C7F66616B6}" srcOrd="0" destOrd="0" presId="urn:microsoft.com/office/officeart/2018/2/layout/IconVerticalSolidList"/>
    <dgm:cxn modelId="{D2AB91CC-BE98-4356-A10E-DF9E096BFD07}" type="presParOf" srcId="{5670247E-CD3D-4A2D-A3AC-D9C7F66616B6}" destId="{7E2E4AC4-73C3-4C4B-84FB-06EBC675ED7C}" srcOrd="0" destOrd="0" presId="urn:microsoft.com/office/officeart/2018/2/layout/IconVerticalSolidList"/>
    <dgm:cxn modelId="{6AD23106-81B3-441F-B3BC-D94CCB71565D}" type="presParOf" srcId="{5670247E-CD3D-4A2D-A3AC-D9C7F66616B6}" destId="{6616D8F2-5C1B-44DB-B584-1D3FF73E1422}" srcOrd="1" destOrd="0" presId="urn:microsoft.com/office/officeart/2018/2/layout/IconVerticalSolidList"/>
    <dgm:cxn modelId="{BD815163-CF42-4E8D-AD84-93FC33D5CFF4}" type="presParOf" srcId="{5670247E-CD3D-4A2D-A3AC-D9C7F66616B6}" destId="{865C4EE7-17B3-4BA8-92F8-348BDD953C9F}" srcOrd="2" destOrd="0" presId="urn:microsoft.com/office/officeart/2018/2/layout/IconVerticalSolidList"/>
    <dgm:cxn modelId="{7496C423-1CFA-4225-9C4A-8942D16CE162}" type="presParOf" srcId="{5670247E-CD3D-4A2D-A3AC-D9C7F66616B6}" destId="{4A2FD315-F508-40F9-8A3A-6F4443039595}" srcOrd="3" destOrd="0" presId="urn:microsoft.com/office/officeart/2018/2/layout/IconVerticalSolidList"/>
    <dgm:cxn modelId="{903E456D-FDD4-4346-9630-5A84ABF2748D}" type="presParOf" srcId="{C8F79AD8-8ADF-4688-AC3B-01638E8A8D98}" destId="{D34C93A4-B5F1-444D-9EC4-A53F8B2AD5D1}" srcOrd="1" destOrd="0" presId="urn:microsoft.com/office/officeart/2018/2/layout/IconVerticalSolidList"/>
    <dgm:cxn modelId="{AC33633C-0847-499D-ABFF-804A292EFBFB}" type="presParOf" srcId="{C8F79AD8-8ADF-4688-AC3B-01638E8A8D98}" destId="{D7B8826E-FEA1-4BC5-9421-4F32B0D99451}" srcOrd="2" destOrd="0" presId="urn:microsoft.com/office/officeart/2018/2/layout/IconVerticalSolidList"/>
    <dgm:cxn modelId="{815C882E-87BB-4485-987F-C9A04C39A113}" type="presParOf" srcId="{D7B8826E-FEA1-4BC5-9421-4F32B0D99451}" destId="{37B3E196-DD2A-463B-81D1-3A4346EB2994}" srcOrd="0" destOrd="0" presId="urn:microsoft.com/office/officeart/2018/2/layout/IconVerticalSolidList"/>
    <dgm:cxn modelId="{CFAE9A9E-A3FA-4D1E-9415-E9FFDAE680FB}" type="presParOf" srcId="{D7B8826E-FEA1-4BC5-9421-4F32B0D99451}" destId="{DC1103A9-6465-4954-A3E7-5F197B516E2E}" srcOrd="1" destOrd="0" presId="urn:microsoft.com/office/officeart/2018/2/layout/IconVerticalSolidList"/>
    <dgm:cxn modelId="{0DBA8C49-1431-4F2D-B1A8-ABB8A45A1EF4}" type="presParOf" srcId="{D7B8826E-FEA1-4BC5-9421-4F32B0D99451}" destId="{777C26FC-F9EE-405D-82AC-BB30B286EAA2}" srcOrd="2" destOrd="0" presId="urn:microsoft.com/office/officeart/2018/2/layout/IconVerticalSolidList"/>
    <dgm:cxn modelId="{D5DBBFDE-1C5A-46E4-ACFB-E156F3288A03}" type="presParOf" srcId="{D7B8826E-FEA1-4BC5-9421-4F32B0D99451}" destId="{C209FCDF-0057-4BD9-A0E9-596DDF155E9F}" srcOrd="3" destOrd="0" presId="urn:microsoft.com/office/officeart/2018/2/layout/IconVerticalSolidList"/>
    <dgm:cxn modelId="{C01F29C8-AD6E-469D-9CB4-EE94F3559562}" type="presParOf" srcId="{C8F79AD8-8ADF-4688-AC3B-01638E8A8D98}" destId="{BB52651E-FA0D-4743-ACEE-E19D6A30FDBF}" srcOrd="3" destOrd="0" presId="urn:microsoft.com/office/officeart/2018/2/layout/IconVerticalSolidList"/>
    <dgm:cxn modelId="{4E7AC1C1-2D2F-4BFA-9E57-16D7AE230997}" type="presParOf" srcId="{C8F79AD8-8ADF-4688-AC3B-01638E8A8D98}" destId="{DC65E10B-B4EE-4ED1-8EED-ECC43E754A31}" srcOrd="4" destOrd="0" presId="urn:microsoft.com/office/officeart/2018/2/layout/IconVerticalSolidList"/>
    <dgm:cxn modelId="{B9E190A5-9714-42D4-B0CE-397918217117}" type="presParOf" srcId="{DC65E10B-B4EE-4ED1-8EED-ECC43E754A31}" destId="{159D33A5-E385-4A80-994E-DD77FB4E7EB4}" srcOrd="0" destOrd="0" presId="urn:microsoft.com/office/officeart/2018/2/layout/IconVerticalSolidList"/>
    <dgm:cxn modelId="{1AA2470F-675B-45AF-A149-B1BAC0D427F9}" type="presParOf" srcId="{DC65E10B-B4EE-4ED1-8EED-ECC43E754A31}" destId="{D221DD18-7FAB-4BBC-B999-D49EDAC78EC4}" srcOrd="1" destOrd="0" presId="urn:microsoft.com/office/officeart/2018/2/layout/IconVerticalSolidList"/>
    <dgm:cxn modelId="{14B2102C-1BF9-4CE5-89C9-C1BD7AC42FD4}" type="presParOf" srcId="{DC65E10B-B4EE-4ED1-8EED-ECC43E754A31}" destId="{547733CA-0B0D-4F7B-8405-8E4E225C4D9B}" srcOrd="2" destOrd="0" presId="urn:microsoft.com/office/officeart/2018/2/layout/IconVerticalSolidList"/>
    <dgm:cxn modelId="{2A8BE4DB-6726-4004-B308-5657F6CCAEFD}" type="presParOf" srcId="{DC65E10B-B4EE-4ED1-8EED-ECC43E754A31}" destId="{D0755D7E-AC35-48E8-B55D-9F405D3A26C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40AB6-16C1-479E-9508-F5758F08F1D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594BA7C-EFA1-4808-B5E1-0EF175554897}">
      <dgm:prSet/>
      <dgm:spPr/>
      <dgm:t>
        <a:bodyPr/>
        <a:lstStyle/>
        <a:p>
          <a:r>
            <a:rPr lang="en-US" dirty="0" err="1"/>
            <a:t>ArcPy</a:t>
          </a:r>
          <a:r>
            <a:rPr lang="en-US" dirty="0"/>
            <a:t> (</a:t>
          </a:r>
          <a:r>
            <a:rPr lang="en-US" dirty="0" err="1"/>
            <a:t>SummarizeWithin</a:t>
          </a:r>
          <a:r>
            <a:rPr lang="en-US" dirty="0"/>
            <a:t>), Pandas, ArcGIS Python API (Spatially Enabled </a:t>
          </a:r>
          <a:r>
            <a:rPr lang="en-US" dirty="0" err="1"/>
            <a:t>Dataframes</a:t>
          </a:r>
          <a:r>
            <a:rPr lang="en-US" dirty="0"/>
            <a:t>)</a:t>
          </a:r>
        </a:p>
      </dgm:t>
    </dgm:pt>
    <dgm:pt modelId="{042DC04E-BE84-4C52-9070-8485797046BD}" type="parTrans" cxnId="{C5C32899-5DB9-4CF0-9EC3-029763920E52}">
      <dgm:prSet/>
      <dgm:spPr/>
      <dgm:t>
        <a:bodyPr/>
        <a:lstStyle/>
        <a:p>
          <a:endParaRPr lang="en-US"/>
        </a:p>
      </dgm:t>
    </dgm:pt>
    <dgm:pt modelId="{6F92F64B-D667-49A2-A182-53A64F00AF90}" type="sibTrans" cxnId="{C5C32899-5DB9-4CF0-9EC3-029763920E52}">
      <dgm:prSet/>
      <dgm:spPr/>
      <dgm:t>
        <a:bodyPr/>
        <a:lstStyle/>
        <a:p>
          <a:endParaRPr lang="en-US"/>
        </a:p>
      </dgm:t>
    </dgm:pt>
    <dgm:pt modelId="{4B96E7D1-8485-4D7F-8DA0-DC5B5C7B8156}">
      <dgm:prSet/>
      <dgm:spPr/>
      <dgm:t>
        <a:bodyPr/>
        <a:lstStyle/>
        <a:p>
          <a:r>
            <a:rPr lang="en-US" dirty="0"/>
            <a:t>Iterative – mapped out the JavaScript as I was writing the Python</a:t>
          </a:r>
        </a:p>
      </dgm:t>
    </dgm:pt>
    <dgm:pt modelId="{AEE867C4-1D99-4F14-AD47-9ED8468E94C8}" type="parTrans" cxnId="{F47AF800-E8BD-41EC-940E-77785AC0BB8D}">
      <dgm:prSet/>
      <dgm:spPr/>
      <dgm:t>
        <a:bodyPr/>
        <a:lstStyle/>
        <a:p>
          <a:endParaRPr lang="en-US"/>
        </a:p>
      </dgm:t>
    </dgm:pt>
    <dgm:pt modelId="{197DDB66-48DE-452F-9DA7-00FA4C8A768F}" type="sibTrans" cxnId="{F47AF800-E8BD-41EC-940E-77785AC0BB8D}">
      <dgm:prSet/>
      <dgm:spPr/>
      <dgm:t>
        <a:bodyPr/>
        <a:lstStyle/>
        <a:p>
          <a:endParaRPr lang="en-US"/>
        </a:p>
      </dgm:t>
    </dgm:pt>
    <dgm:pt modelId="{DD906684-BF09-45C1-A55B-62BCFED1116F}">
      <dgm:prSet/>
      <dgm:spPr/>
      <dgm:t>
        <a:bodyPr/>
        <a:lstStyle/>
        <a:p>
          <a:r>
            <a:rPr lang="en-US" dirty="0"/>
            <a:t>Coordinate layer &amp; field names with HTML &amp; JavaScript to simplify coding and maintenance</a:t>
          </a:r>
        </a:p>
      </dgm:t>
    </dgm:pt>
    <dgm:pt modelId="{0C157C98-6E7A-427E-A896-81BF330B71D9}" type="parTrans" cxnId="{E70F3815-9E64-445D-9B98-6641EE124E00}">
      <dgm:prSet/>
      <dgm:spPr/>
      <dgm:t>
        <a:bodyPr/>
        <a:lstStyle/>
        <a:p>
          <a:endParaRPr lang="en-US"/>
        </a:p>
      </dgm:t>
    </dgm:pt>
    <dgm:pt modelId="{491A107F-3B81-4E75-9F3D-CDCB88A1589F}" type="sibTrans" cxnId="{E70F3815-9E64-445D-9B98-6641EE124E00}">
      <dgm:prSet/>
      <dgm:spPr/>
      <dgm:t>
        <a:bodyPr/>
        <a:lstStyle/>
        <a:p>
          <a:endParaRPr lang="en-US"/>
        </a:p>
      </dgm:t>
    </dgm:pt>
    <dgm:pt modelId="{487BA6D7-5AB5-45F0-9572-F27369CC17B3}" type="pres">
      <dgm:prSet presAssocID="{ACB40AB6-16C1-479E-9508-F5758F08F1D9}" presName="linear" presStyleCnt="0">
        <dgm:presLayoutVars>
          <dgm:animLvl val="lvl"/>
          <dgm:resizeHandles val="exact"/>
        </dgm:presLayoutVars>
      </dgm:prSet>
      <dgm:spPr/>
    </dgm:pt>
    <dgm:pt modelId="{8295272B-3C2E-4DF8-8399-B8F2B9D188FD}" type="pres">
      <dgm:prSet presAssocID="{E594BA7C-EFA1-4808-B5E1-0EF175554897}" presName="parentText" presStyleLbl="node1" presStyleIdx="0" presStyleCnt="3">
        <dgm:presLayoutVars>
          <dgm:chMax val="0"/>
          <dgm:bulletEnabled val="1"/>
        </dgm:presLayoutVars>
      </dgm:prSet>
      <dgm:spPr/>
    </dgm:pt>
    <dgm:pt modelId="{AB3FB4B3-6EFA-441B-A2D2-2F86B185833A}" type="pres">
      <dgm:prSet presAssocID="{6F92F64B-D667-49A2-A182-53A64F00AF90}" presName="spacer" presStyleCnt="0"/>
      <dgm:spPr/>
    </dgm:pt>
    <dgm:pt modelId="{E79D375F-F9A8-4C83-9544-C520DAC47B44}" type="pres">
      <dgm:prSet presAssocID="{4B96E7D1-8485-4D7F-8DA0-DC5B5C7B8156}" presName="parentText" presStyleLbl="node1" presStyleIdx="1" presStyleCnt="3">
        <dgm:presLayoutVars>
          <dgm:chMax val="0"/>
          <dgm:bulletEnabled val="1"/>
        </dgm:presLayoutVars>
      </dgm:prSet>
      <dgm:spPr/>
    </dgm:pt>
    <dgm:pt modelId="{BE10C44B-41DA-446C-B1F4-53AA7DC5DA25}" type="pres">
      <dgm:prSet presAssocID="{197DDB66-48DE-452F-9DA7-00FA4C8A768F}" presName="spacer" presStyleCnt="0"/>
      <dgm:spPr/>
    </dgm:pt>
    <dgm:pt modelId="{8B622076-F449-4BC7-AF23-6114072B7A6C}" type="pres">
      <dgm:prSet presAssocID="{DD906684-BF09-45C1-A55B-62BCFED1116F}" presName="parentText" presStyleLbl="node1" presStyleIdx="2" presStyleCnt="3">
        <dgm:presLayoutVars>
          <dgm:chMax val="0"/>
          <dgm:bulletEnabled val="1"/>
        </dgm:presLayoutVars>
      </dgm:prSet>
      <dgm:spPr/>
    </dgm:pt>
  </dgm:ptLst>
  <dgm:cxnLst>
    <dgm:cxn modelId="{F47AF800-E8BD-41EC-940E-77785AC0BB8D}" srcId="{ACB40AB6-16C1-479E-9508-F5758F08F1D9}" destId="{4B96E7D1-8485-4D7F-8DA0-DC5B5C7B8156}" srcOrd="1" destOrd="0" parTransId="{AEE867C4-1D99-4F14-AD47-9ED8468E94C8}" sibTransId="{197DDB66-48DE-452F-9DA7-00FA4C8A768F}"/>
    <dgm:cxn modelId="{E70F3815-9E64-445D-9B98-6641EE124E00}" srcId="{ACB40AB6-16C1-479E-9508-F5758F08F1D9}" destId="{DD906684-BF09-45C1-A55B-62BCFED1116F}" srcOrd="2" destOrd="0" parTransId="{0C157C98-6E7A-427E-A896-81BF330B71D9}" sibTransId="{491A107F-3B81-4E75-9F3D-CDCB88A1589F}"/>
    <dgm:cxn modelId="{2427A535-C453-49E9-BAD9-31E4B40B8661}" type="presOf" srcId="{4B96E7D1-8485-4D7F-8DA0-DC5B5C7B8156}" destId="{E79D375F-F9A8-4C83-9544-C520DAC47B44}" srcOrd="0" destOrd="0" presId="urn:microsoft.com/office/officeart/2005/8/layout/vList2"/>
    <dgm:cxn modelId="{C01C2352-C35B-47B4-AFCE-42CF5B57D7EC}" type="presOf" srcId="{E594BA7C-EFA1-4808-B5E1-0EF175554897}" destId="{8295272B-3C2E-4DF8-8399-B8F2B9D188FD}" srcOrd="0" destOrd="0" presId="urn:microsoft.com/office/officeart/2005/8/layout/vList2"/>
    <dgm:cxn modelId="{1AEFAA90-CE56-433D-ACEB-55452EC24525}" type="presOf" srcId="{DD906684-BF09-45C1-A55B-62BCFED1116F}" destId="{8B622076-F449-4BC7-AF23-6114072B7A6C}" srcOrd="0" destOrd="0" presId="urn:microsoft.com/office/officeart/2005/8/layout/vList2"/>
    <dgm:cxn modelId="{C5C32899-5DB9-4CF0-9EC3-029763920E52}" srcId="{ACB40AB6-16C1-479E-9508-F5758F08F1D9}" destId="{E594BA7C-EFA1-4808-B5E1-0EF175554897}" srcOrd="0" destOrd="0" parTransId="{042DC04E-BE84-4C52-9070-8485797046BD}" sibTransId="{6F92F64B-D667-49A2-A182-53A64F00AF90}"/>
    <dgm:cxn modelId="{526DBAB6-411B-461F-A054-B7D663765147}" type="presOf" srcId="{ACB40AB6-16C1-479E-9508-F5758F08F1D9}" destId="{487BA6D7-5AB5-45F0-9572-F27369CC17B3}" srcOrd="0" destOrd="0" presId="urn:microsoft.com/office/officeart/2005/8/layout/vList2"/>
    <dgm:cxn modelId="{680DFDCA-FC7D-4A67-A9E0-EE1C0704B1B6}" type="presParOf" srcId="{487BA6D7-5AB5-45F0-9572-F27369CC17B3}" destId="{8295272B-3C2E-4DF8-8399-B8F2B9D188FD}" srcOrd="0" destOrd="0" presId="urn:microsoft.com/office/officeart/2005/8/layout/vList2"/>
    <dgm:cxn modelId="{F9A41FD4-BABE-4612-9D92-B2DBD9D68583}" type="presParOf" srcId="{487BA6D7-5AB5-45F0-9572-F27369CC17B3}" destId="{AB3FB4B3-6EFA-441B-A2D2-2F86B185833A}" srcOrd="1" destOrd="0" presId="urn:microsoft.com/office/officeart/2005/8/layout/vList2"/>
    <dgm:cxn modelId="{FFB3888D-3069-4123-B594-BB44902E24B5}" type="presParOf" srcId="{487BA6D7-5AB5-45F0-9572-F27369CC17B3}" destId="{E79D375F-F9A8-4C83-9544-C520DAC47B44}" srcOrd="2" destOrd="0" presId="urn:microsoft.com/office/officeart/2005/8/layout/vList2"/>
    <dgm:cxn modelId="{DA5F9542-24B9-4547-A01E-57D7AAAC7856}" type="presParOf" srcId="{487BA6D7-5AB5-45F0-9572-F27369CC17B3}" destId="{BE10C44B-41DA-446C-B1F4-53AA7DC5DA25}" srcOrd="3" destOrd="0" presId="urn:microsoft.com/office/officeart/2005/8/layout/vList2"/>
    <dgm:cxn modelId="{AB253163-5CED-4C34-B7CB-CD91B5211A95}" type="presParOf" srcId="{487BA6D7-5AB5-45F0-9572-F27369CC17B3}" destId="{8B622076-F449-4BC7-AF23-6114072B7A6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E5BF01-D156-46D6-9FB0-5C6CF24F27EB}" type="doc">
      <dgm:prSet loTypeId="urn:microsoft.com/office/officeart/2016/7/layout/VerticalDownArrowProcess" loCatId="process" qsTypeId="urn:microsoft.com/office/officeart/2005/8/quickstyle/simple2" qsCatId="simple" csTypeId="urn:microsoft.com/office/officeart/2005/8/colors/colorful1" csCatId="colorful" phldr="1"/>
      <dgm:spPr/>
      <dgm:t>
        <a:bodyPr/>
        <a:lstStyle/>
        <a:p>
          <a:endParaRPr lang="en-US"/>
        </a:p>
      </dgm:t>
    </dgm:pt>
    <dgm:pt modelId="{190347CA-0420-4188-8BB0-11D19C026132}">
      <dgm:prSet/>
      <dgm:spPr/>
      <dgm:t>
        <a:bodyPr/>
        <a:lstStyle/>
        <a:p>
          <a:r>
            <a:rPr lang="en-US" dirty="0"/>
            <a:t>Clean</a:t>
          </a:r>
        </a:p>
      </dgm:t>
    </dgm:pt>
    <dgm:pt modelId="{4463AD7C-2503-4D2E-9F88-096BC7871AAA}" type="parTrans" cxnId="{79CF032F-9400-4F1D-ADB2-CE47DE6D80B9}">
      <dgm:prSet/>
      <dgm:spPr/>
      <dgm:t>
        <a:bodyPr/>
        <a:lstStyle/>
        <a:p>
          <a:endParaRPr lang="en-US"/>
        </a:p>
      </dgm:t>
    </dgm:pt>
    <dgm:pt modelId="{4DE6A700-9672-4D47-B900-E990179D76FB}" type="sibTrans" cxnId="{79CF032F-9400-4F1D-ADB2-CE47DE6D80B9}">
      <dgm:prSet/>
      <dgm:spPr/>
      <dgm:t>
        <a:bodyPr/>
        <a:lstStyle/>
        <a:p>
          <a:endParaRPr lang="en-US"/>
        </a:p>
      </dgm:t>
    </dgm:pt>
    <dgm:pt modelId="{DC74CF92-2934-46DD-9D70-ED1AC3368BD7}">
      <dgm:prSet/>
      <dgm:spPr/>
      <dgm:t>
        <a:bodyPr/>
        <a:lstStyle/>
        <a:p>
          <a:r>
            <a:rPr lang="en-US" dirty="0"/>
            <a:t>Account for changes in classification</a:t>
          </a:r>
        </a:p>
      </dgm:t>
    </dgm:pt>
    <dgm:pt modelId="{EF14ABD2-AD15-4E21-9C8B-031AB94C9030}" type="parTrans" cxnId="{58816AB9-706B-4B36-AAD3-2C5302663605}">
      <dgm:prSet/>
      <dgm:spPr/>
      <dgm:t>
        <a:bodyPr/>
        <a:lstStyle/>
        <a:p>
          <a:endParaRPr lang="en-US"/>
        </a:p>
      </dgm:t>
    </dgm:pt>
    <dgm:pt modelId="{7D41B690-F61C-4BBB-842B-C45A5EB5AA0A}" type="sibTrans" cxnId="{58816AB9-706B-4B36-AAD3-2C5302663605}">
      <dgm:prSet/>
      <dgm:spPr/>
      <dgm:t>
        <a:bodyPr/>
        <a:lstStyle/>
        <a:p>
          <a:endParaRPr lang="en-US"/>
        </a:p>
      </dgm:t>
    </dgm:pt>
    <dgm:pt modelId="{32BAF146-5834-4683-8E09-2ADC17AC301E}">
      <dgm:prSet/>
      <dgm:spPr/>
      <dgm:t>
        <a:bodyPr/>
        <a:lstStyle/>
        <a:p>
          <a:r>
            <a:rPr lang="en-US" dirty="0"/>
            <a:t>New Fields</a:t>
          </a:r>
        </a:p>
      </dgm:t>
    </dgm:pt>
    <dgm:pt modelId="{59C84F6B-F760-468D-A2A3-B434DF5FFDAE}" type="parTrans" cxnId="{B4610EC8-B762-4510-8AE9-AA023B8D694A}">
      <dgm:prSet/>
      <dgm:spPr/>
      <dgm:t>
        <a:bodyPr/>
        <a:lstStyle/>
        <a:p>
          <a:endParaRPr lang="en-US"/>
        </a:p>
      </dgm:t>
    </dgm:pt>
    <dgm:pt modelId="{5481F025-CD01-4708-AD1B-3A1D0E752A15}" type="sibTrans" cxnId="{B4610EC8-B762-4510-8AE9-AA023B8D694A}">
      <dgm:prSet/>
      <dgm:spPr/>
      <dgm:t>
        <a:bodyPr/>
        <a:lstStyle/>
        <a:p>
          <a:endParaRPr lang="en-US"/>
        </a:p>
      </dgm:t>
    </dgm:pt>
    <dgm:pt modelId="{8F7A9880-A089-472A-A8B3-5522750725A6}">
      <dgm:prSet/>
      <dgm:spPr/>
      <dgm:t>
        <a:bodyPr/>
        <a:lstStyle/>
        <a:p>
          <a:r>
            <a:rPr lang="en-US"/>
            <a:t>Calculate any new fields (non-residential sf &amp; inflation)</a:t>
          </a:r>
        </a:p>
      </dgm:t>
    </dgm:pt>
    <dgm:pt modelId="{799089F5-14E5-47B8-AFC7-BE7F4F076E9C}" type="parTrans" cxnId="{319697DC-62B2-404F-A9CB-59C395AA4241}">
      <dgm:prSet/>
      <dgm:spPr/>
      <dgm:t>
        <a:bodyPr/>
        <a:lstStyle/>
        <a:p>
          <a:endParaRPr lang="en-US"/>
        </a:p>
      </dgm:t>
    </dgm:pt>
    <dgm:pt modelId="{0F0E4793-3D6D-4865-8C20-EB6346B814A6}" type="sibTrans" cxnId="{319697DC-62B2-404F-A9CB-59C395AA4241}">
      <dgm:prSet/>
      <dgm:spPr/>
      <dgm:t>
        <a:bodyPr/>
        <a:lstStyle/>
        <a:p>
          <a:endParaRPr lang="en-US"/>
        </a:p>
      </dgm:t>
    </dgm:pt>
    <dgm:pt modelId="{5892028C-09F0-4F6D-B910-DE588E80BDA4}">
      <dgm:prSet/>
      <dgm:spPr/>
      <dgm:t>
        <a:bodyPr/>
        <a:lstStyle/>
        <a:p>
          <a:r>
            <a:rPr lang="en-US" dirty="0"/>
            <a:t>Summarize</a:t>
          </a:r>
        </a:p>
      </dgm:t>
    </dgm:pt>
    <dgm:pt modelId="{A4237ADD-17D3-4BAF-8701-CA9A203E85A7}" type="parTrans" cxnId="{4D619C45-C41D-4944-823B-45FE2F6D352A}">
      <dgm:prSet/>
      <dgm:spPr/>
      <dgm:t>
        <a:bodyPr/>
        <a:lstStyle/>
        <a:p>
          <a:endParaRPr lang="en-US"/>
        </a:p>
      </dgm:t>
    </dgm:pt>
    <dgm:pt modelId="{866694A3-0ADD-495F-A910-06C6254CDBD0}" type="sibTrans" cxnId="{4D619C45-C41D-4944-823B-45FE2F6D352A}">
      <dgm:prSet/>
      <dgm:spPr/>
      <dgm:t>
        <a:bodyPr/>
        <a:lstStyle/>
        <a:p>
          <a:endParaRPr lang="en-US"/>
        </a:p>
      </dgm:t>
    </dgm:pt>
    <dgm:pt modelId="{5E909C7E-D765-4B47-AF91-38B82C25610C}">
      <dgm:prSet/>
      <dgm:spPr/>
      <dgm:t>
        <a:bodyPr/>
        <a:lstStyle/>
        <a:p>
          <a:r>
            <a:rPr lang="en-US"/>
            <a:t>Summarize data within the hexagrams</a:t>
          </a:r>
        </a:p>
      </dgm:t>
    </dgm:pt>
    <dgm:pt modelId="{E3B0A997-BB2A-4DDA-BFCD-D8BD68155A78}" type="parTrans" cxnId="{3B0BCF4E-AD85-4143-AE0B-46FCB3FE90C4}">
      <dgm:prSet/>
      <dgm:spPr/>
      <dgm:t>
        <a:bodyPr/>
        <a:lstStyle/>
        <a:p>
          <a:endParaRPr lang="en-US"/>
        </a:p>
      </dgm:t>
    </dgm:pt>
    <dgm:pt modelId="{9CD98AA8-9C30-43C5-8E36-3C319F1CC660}" type="sibTrans" cxnId="{3B0BCF4E-AD85-4143-AE0B-46FCB3FE90C4}">
      <dgm:prSet/>
      <dgm:spPr/>
      <dgm:t>
        <a:bodyPr/>
        <a:lstStyle/>
        <a:p>
          <a:endParaRPr lang="en-US"/>
        </a:p>
      </dgm:t>
    </dgm:pt>
    <dgm:pt modelId="{A42FF66A-CBD0-44A7-86B3-A4CA3DCA0A10}">
      <dgm:prSet/>
      <dgm:spPr/>
      <dgm:t>
        <a:bodyPr/>
        <a:lstStyle/>
        <a:p>
          <a:r>
            <a:rPr lang="en-US" dirty="0"/>
            <a:t>New Fields</a:t>
          </a:r>
        </a:p>
      </dgm:t>
    </dgm:pt>
    <dgm:pt modelId="{13A74114-792E-462D-81B1-3DBE31DCDC12}" type="parTrans" cxnId="{89D27BEF-663E-4500-B4C6-8B3FC9794B60}">
      <dgm:prSet/>
      <dgm:spPr/>
      <dgm:t>
        <a:bodyPr/>
        <a:lstStyle/>
        <a:p>
          <a:endParaRPr lang="en-US"/>
        </a:p>
      </dgm:t>
    </dgm:pt>
    <dgm:pt modelId="{B7B18BC5-98AB-4EDF-8E52-ADE8C7A457C3}" type="sibTrans" cxnId="{89D27BEF-663E-4500-B4C6-8B3FC9794B60}">
      <dgm:prSet/>
      <dgm:spPr/>
      <dgm:t>
        <a:bodyPr/>
        <a:lstStyle/>
        <a:p>
          <a:endParaRPr lang="en-US"/>
        </a:p>
      </dgm:t>
    </dgm:pt>
    <dgm:pt modelId="{BC2EDA1E-2F4B-4886-B827-CAADE101C793}">
      <dgm:prSet/>
      <dgm:spPr/>
      <dgm:t>
        <a:bodyPr/>
        <a:lstStyle/>
        <a:p>
          <a:r>
            <a:rPr lang="en-US"/>
            <a:t>Calculate new fields for annual &amp; total change</a:t>
          </a:r>
        </a:p>
      </dgm:t>
    </dgm:pt>
    <dgm:pt modelId="{ABD4766A-A793-4CC2-A997-CD6002FF5B18}" type="parTrans" cxnId="{338CE306-4634-4723-B35C-BA4B15052E28}">
      <dgm:prSet/>
      <dgm:spPr/>
      <dgm:t>
        <a:bodyPr/>
        <a:lstStyle/>
        <a:p>
          <a:endParaRPr lang="en-US"/>
        </a:p>
      </dgm:t>
    </dgm:pt>
    <dgm:pt modelId="{9B09E315-757C-4BC3-93FF-323A92E9E884}" type="sibTrans" cxnId="{338CE306-4634-4723-B35C-BA4B15052E28}">
      <dgm:prSet/>
      <dgm:spPr/>
      <dgm:t>
        <a:bodyPr/>
        <a:lstStyle/>
        <a:p>
          <a:endParaRPr lang="en-US"/>
        </a:p>
      </dgm:t>
    </dgm:pt>
    <dgm:pt modelId="{0F167093-B426-4513-AA42-4ADF3986E642}">
      <dgm:prSet/>
      <dgm:spPr/>
      <dgm:t>
        <a:bodyPr/>
        <a:lstStyle/>
        <a:p>
          <a:r>
            <a:rPr lang="en-US" dirty="0"/>
            <a:t>Separate</a:t>
          </a:r>
        </a:p>
      </dgm:t>
    </dgm:pt>
    <dgm:pt modelId="{0C59EB11-A52D-4A13-8C47-3D3C582BC4D0}" type="parTrans" cxnId="{7B46DE55-A2E0-4BE9-AFFD-C5C39A508A2C}">
      <dgm:prSet/>
      <dgm:spPr/>
      <dgm:t>
        <a:bodyPr/>
        <a:lstStyle/>
        <a:p>
          <a:endParaRPr lang="en-US"/>
        </a:p>
      </dgm:t>
    </dgm:pt>
    <dgm:pt modelId="{D39EAD52-DF97-4CB2-BC40-DAA90A50ADB9}" type="sibTrans" cxnId="{7B46DE55-A2E0-4BE9-AFFD-C5C39A508A2C}">
      <dgm:prSet/>
      <dgm:spPr/>
      <dgm:t>
        <a:bodyPr/>
        <a:lstStyle/>
        <a:p>
          <a:endParaRPr lang="en-US"/>
        </a:p>
      </dgm:t>
    </dgm:pt>
    <dgm:pt modelId="{311B58D4-5239-4FA4-A62A-FD79A34B83B5}">
      <dgm:prSet/>
      <dgm:spPr/>
      <dgm:t>
        <a:bodyPr/>
        <a:lstStyle/>
        <a:p>
          <a:r>
            <a:rPr lang="en-US"/>
            <a:t>Separate into separate layers for each attribute of interest</a:t>
          </a:r>
        </a:p>
      </dgm:t>
    </dgm:pt>
    <dgm:pt modelId="{A66900E4-0375-4FDB-9585-7A5D35938CC4}" type="parTrans" cxnId="{ABD9967B-D461-4F6F-B5FE-BDE5A9A0C2BC}">
      <dgm:prSet/>
      <dgm:spPr/>
      <dgm:t>
        <a:bodyPr/>
        <a:lstStyle/>
        <a:p>
          <a:endParaRPr lang="en-US"/>
        </a:p>
      </dgm:t>
    </dgm:pt>
    <dgm:pt modelId="{497A5F13-6F69-498D-BF3E-697B2C59D5EE}" type="sibTrans" cxnId="{ABD9967B-D461-4F6F-B5FE-BDE5A9A0C2BC}">
      <dgm:prSet/>
      <dgm:spPr/>
      <dgm:t>
        <a:bodyPr/>
        <a:lstStyle/>
        <a:p>
          <a:endParaRPr lang="en-US"/>
        </a:p>
      </dgm:t>
    </dgm:pt>
    <dgm:pt modelId="{E938CBCA-EEFB-496E-B2E5-39F95753B3C4}">
      <dgm:prSet/>
      <dgm:spPr/>
      <dgm:t>
        <a:bodyPr/>
        <a:lstStyle/>
        <a:p>
          <a:r>
            <a:rPr lang="en-US" dirty="0"/>
            <a:t>Point </a:t>
          </a:r>
          <a:r>
            <a:rPr lang="en-US" dirty="0" err="1"/>
            <a:t>Lyrs</a:t>
          </a:r>
          <a:endParaRPr lang="en-US" dirty="0"/>
        </a:p>
      </dgm:t>
    </dgm:pt>
    <dgm:pt modelId="{DFF5D4A9-6E86-4DA0-9706-4F398250E3E1}" type="parTrans" cxnId="{13D58C74-A3BA-4D5B-9D4E-CFA1CC677E65}">
      <dgm:prSet/>
      <dgm:spPr/>
      <dgm:t>
        <a:bodyPr/>
        <a:lstStyle/>
        <a:p>
          <a:endParaRPr lang="en-US"/>
        </a:p>
      </dgm:t>
    </dgm:pt>
    <dgm:pt modelId="{3D0F397E-4C82-43AF-AF61-D97C2BC06D91}" type="sibTrans" cxnId="{13D58C74-A3BA-4D5B-9D4E-CFA1CC677E65}">
      <dgm:prSet/>
      <dgm:spPr/>
      <dgm:t>
        <a:bodyPr/>
        <a:lstStyle/>
        <a:p>
          <a:endParaRPr lang="en-US"/>
        </a:p>
      </dgm:t>
    </dgm:pt>
    <dgm:pt modelId="{59816808-E38E-46A0-947A-F7CA64123B05}">
      <dgm:prSet/>
      <dgm:spPr/>
      <dgm:t>
        <a:bodyPr/>
        <a:lstStyle/>
        <a:p>
          <a:r>
            <a:rPr lang="en-US"/>
            <a:t>Convert same data into point layers for clustering labels</a:t>
          </a:r>
        </a:p>
      </dgm:t>
    </dgm:pt>
    <dgm:pt modelId="{57A4F7B3-8145-4510-860F-76399B48518B}" type="parTrans" cxnId="{77555165-6AFB-4C7B-A625-3DC33AEE38EC}">
      <dgm:prSet/>
      <dgm:spPr/>
      <dgm:t>
        <a:bodyPr/>
        <a:lstStyle/>
        <a:p>
          <a:endParaRPr lang="en-US"/>
        </a:p>
      </dgm:t>
    </dgm:pt>
    <dgm:pt modelId="{281B6BCE-ED64-4D35-AAA7-DA32BF30E015}" type="sibTrans" cxnId="{77555165-6AFB-4C7B-A625-3DC33AEE38EC}">
      <dgm:prSet/>
      <dgm:spPr/>
      <dgm:t>
        <a:bodyPr/>
        <a:lstStyle/>
        <a:p>
          <a:endParaRPr lang="en-US"/>
        </a:p>
      </dgm:t>
    </dgm:pt>
    <dgm:pt modelId="{93ED2FD9-CDAA-464D-B067-AF40C0DC0327}" type="pres">
      <dgm:prSet presAssocID="{C2E5BF01-D156-46D6-9FB0-5C6CF24F27EB}" presName="Name0" presStyleCnt="0">
        <dgm:presLayoutVars>
          <dgm:dir/>
          <dgm:animLvl val="lvl"/>
          <dgm:resizeHandles val="exact"/>
        </dgm:presLayoutVars>
      </dgm:prSet>
      <dgm:spPr/>
    </dgm:pt>
    <dgm:pt modelId="{6B1D7F8F-DF2B-4607-86E9-38C58D914D3E}" type="pres">
      <dgm:prSet presAssocID="{E938CBCA-EEFB-496E-B2E5-39F95753B3C4}" presName="boxAndChildren" presStyleCnt="0"/>
      <dgm:spPr/>
    </dgm:pt>
    <dgm:pt modelId="{0330445C-EBFE-44E1-94E4-56AC9C4CCD0E}" type="pres">
      <dgm:prSet presAssocID="{E938CBCA-EEFB-496E-B2E5-39F95753B3C4}" presName="parentTextBox" presStyleLbl="alignNode1" presStyleIdx="0" presStyleCnt="6"/>
      <dgm:spPr/>
    </dgm:pt>
    <dgm:pt modelId="{7070EE0F-1C18-47F7-B0D3-C335D4E0E2DE}" type="pres">
      <dgm:prSet presAssocID="{E938CBCA-EEFB-496E-B2E5-39F95753B3C4}" presName="descendantBox" presStyleLbl="bgAccFollowNode1" presStyleIdx="0" presStyleCnt="6"/>
      <dgm:spPr/>
    </dgm:pt>
    <dgm:pt modelId="{FA5C52FF-F2F0-48D7-83E4-599F5CFBD976}" type="pres">
      <dgm:prSet presAssocID="{D39EAD52-DF97-4CB2-BC40-DAA90A50ADB9}" presName="sp" presStyleCnt="0"/>
      <dgm:spPr/>
    </dgm:pt>
    <dgm:pt modelId="{C8B15D60-452E-450C-810C-CC81A4F1709E}" type="pres">
      <dgm:prSet presAssocID="{0F167093-B426-4513-AA42-4ADF3986E642}" presName="arrowAndChildren" presStyleCnt="0"/>
      <dgm:spPr/>
    </dgm:pt>
    <dgm:pt modelId="{543AAE24-544D-4785-A35B-DA844E874701}" type="pres">
      <dgm:prSet presAssocID="{0F167093-B426-4513-AA42-4ADF3986E642}" presName="parentTextArrow" presStyleLbl="node1" presStyleIdx="0" presStyleCnt="0"/>
      <dgm:spPr/>
    </dgm:pt>
    <dgm:pt modelId="{54693EF1-42CB-4FFC-A4FC-E556DFD67B7B}" type="pres">
      <dgm:prSet presAssocID="{0F167093-B426-4513-AA42-4ADF3986E642}" presName="arrow" presStyleLbl="alignNode1" presStyleIdx="1" presStyleCnt="6"/>
      <dgm:spPr/>
    </dgm:pt>
    <dgm:pt modelId="{688A52E8-4B97-45C3-9AB8-029FFB45EEC5}" type="pres">
      <dgm:prSet presAssocID="{0F167093-B426-4513-AA42-4ADF3986E642}" presName="descendantArrow" presStyleLbl="bgAccFollowNode1" presStyleIdx="1" presStyleCnt="6"/>
      <dgm:spPr/>
    </dgm:pt>
    <dgm:pt modelId="{E4F6F54A-3C6E-4CC1-BCC1-A97EA0034D4D}" type="pres">
      <dgm:prSet presAssocID="{B7B18BC5-98AB-4EDF-8E52-ADE8C7A457C3}" presName="sp" presStyleCnt="0"/>
      <dgm:spPr/>
    </dgm:pt>
    <dgm:pt modelId="{131499B9-3F07-4D3D-9F85-400A5633C834}" type="pres">
      <dgm:prSet presAssocID="{A42FF66A-CBD0-44A7-86B3-A4CA3DCA0A10}" presName="arrowAndChildren" presStyleCnt="0"/>
      <dgm:spPr/>
    </dgm:pt>
    <dgm:pt modelId="{164594D4-44E5-4620-B13E-03F50516CDF2}" type="pres">
      <dgm:prSet presAssocID="{A42FF66A-CBD0-44A7-86B3-A4CA3DCA0A10}" presName="parentTextArrow" presStyleLbl="node1" presStyleIdx="0" presStyleCnt="0"/>
      <dgm:spPr/>
    </dgm:pt>
    <dgm:pt modelId="{29A79621-AB5C-434E-83E2-972BD39FD945}" type="pres">
      <dgm:prSet presAssocID="{A42FF66A-CBD0-44A7-86B3-A4CA3DCA0A10}" presName="arrow" presStyleLbl="alignNode1" presStyleIdx="2" presStyleCnt="6"/>
      <dgm:spPr/>
    </dgm:pt>
    <dgm:pt modelId="{7B30CF08-D29C-4C37-A921-C4D8AD688819}" type="pres">
      <dgm:prSet presAssocID="{A42FF66A-CBD0-44A7-86B3-A4CA3DCA0A10}" presName="descendantArrow" presStyleLbl="bgAccFollowNode1" presStyleIdx="2" presStyleCnt="6"/>
      <dgm:spPr/>
    </dgm:pt>
    <dgm:pt modelId="{143F9CA5-5B6C-49C3-BCBB-B206D4CD7A72}" type="pres">
      <dgm:prSet presAssocID="{866694A3-0ADD-495F-A910-06C6254CDBD0}" presName="sp" presStyleCnt="0"/>
      <dgm:spPr/>
    </dgm:pt>
    <dgm:pt modelId="{2A0BBA1A-1755-407A-97B1-DC5BECEFED11}" type="pres">
      <dgm:prSet presAssocID="{5892028C-09F0-4F6D-B910-DE588E80BDA4}" presName="arrowAndChildren" presStyleCnt="0"/>
      <dgm:spPr/>
    </dgm:pt>
    <dgm:pt modelId="{7860BC7B-56AE-4B01-841D-BB82A272FEDB}" type="pres">
      <dgm:prSet presAssocID="{5892028C-09F0-4F6D-B910-DE588E80BDA4}" presName="parentTextArrow" presStyleLbl="node1" presStyleIdx="0" presStyleCnt="0"/>
      <dgm:spPr/>
    </dgm:pt>
    <dgm:pt modelId="{BC185DC8-FBAE-4114-914A-718E202A6DC0}" type="pres">
      <dgm:prSet presAssocID="{5892028C-09F0-4F6D-B910-DE588E80BDA4}" presName="arrow" presStyleLbl="alignNode1" presStyleIdx="3" presStyleCnt="6"/>
      <dgm:spPr/>
    </dgm:pt>
    <dgm:pt modelId="{E12D3AEA-4699-4239-9D12-D63A6AD7D9B7}" type="pres">
      <dgm:prSet presAssocID="{5892028C-09F0-4F6D-B910-DE588E80BDA4}" presName="descendantArrow" presStyleLbl="bgAccFollowNode1" presStyleIdx="3" presStyleCnt="6"/>
      <dgm:spPr/>
    </dgm:pt>
    <dgm:pt modelId="{B8D10CB0-52BD-4873-BDC9-BDDE070F7292}" type="pres">
      <dgm:prSet presAssocID="{5481F025-CD01-4708-AD1B-3A1D0E752A15}" presName="sp" presStyleCnt="0"/>
      <dgm:spPr/>
    </dgm:pt>
    <dgm:pt modelId="{D9958623-4CD9-41B2-A7B1-98009CEA2061}" type="pres">
      <dgm:prSet presAssocID="{32BAF146-5834-4683-8E09-2ADC17AC301E}" presName="arrowAndChildren" presStyleCnt="0"/>
      <dgm:spPr/>
    </dgm:pt>
    <dgm:pt modelId="{99E8896C-8540-4699-BD8C-A1A4D31309D3}" type="pres">
      <dgm:prSet presAssocID="{32BAF146-5834-4683-8E09-2ADC17AC301E}" presName="parentTextArrow" presStyleLbl="node1" presStyleIdx="0" presStyleCnt="0"/>
      <dgm:spPr/>
    </dgm:pt>
    <dgm:pt modelId="{2A624AF9-5E61-4BB9-80EB-7D154B4920C4}" type="pres">
      <dgm:prSet presAssocID="{32BAF146-5834-4683-8E09-2ADC17AC301E}" presName="arrow" presStyleLbl="alignNode1" presStyleIdx="4" presStyleCnt="6"/>
      <dgm:spPr/>
    </dgm:pt>
    <dgm:pt modelId="{D8ACAEAC-4B5D-46F1-AC51-FC4444337DCA}" type="pres">
      <dgm:prSet presAssocID="{32BAF146-5834-4683-8E09-2ADC17AC301E}" presName="descendantArrow" presStyleLbl="bgAccFollowNode1" presStyleIdx="4" presStyleCnt="6"/>
      <dgm:spPr/>
    </dgm:pt>
    <dgm:pt modelId="{B659833C-4ABC-4CB3-9C22-181CD75052A7}" type="pres">
      <dgm:prSet presAssocID="{4DE6A700-9672-4D47-B900-E990179D76FB}" presName="sp" presStyleCnt="0"/>
      <dgm:spPr/>
    </dgm:pt>
    <dgm:pt modelId="{8D933AB3-CC14-4D95-9F06-4A856A531643}" type="pres">
      <dgm:prSet presAssocID="{190347CA-0420-4188-8BB0-11D19C026132}" presName="arrowAndChildren" presStyleCnt="0"/>
      <dgm:spPr/>
    </dgm:pt>
    <dgm:pt modelId="{76838507-6587-4A02-8AFD-2BD439B8C6C5}" type="pres">
      <dgm:prSet presAssocID="{190347CA-0420-4188-8BB0-11D19C026132}" presName="parentTextArrow" presStyleLbl="node1" presStyleIdx="0" presStyleCnt="0"/>
      <dgm:spPr/>
    </dgm:pt>
    <dgm:pt modelId="{6B5EC41B-2B2C-463B-8E21-995E20DA5900}" type="pres">
      <dgm:prSet presAssocID="{190347CA-0420-4188-8BB0-11D19C026132}" presName="arrow" presStyleLbl="alignNode1" presStyleIdx="5" presStyleCnt="6"/>
      <dgm:spPr/>
    </dgm:pt>
    <dgm:pt modelId="{3D637528-AD59-45C6-BA91-82F85727C4B7}" type="pres">
      <dgm:prSet presAssocID="{190347CA-0420-4188-8BB0-11D19C026132}" presName="descendantArrow" presStyleLbl="bgAccFollowNode1" presStyleIdx="5" presStyleCnt="6"/>
      <dgm:spPr/>
    </dgm:pt>
  </dgm:ptLst>
  <dgm:cxnLst>
    <dgm:cxn modelId="{338CE306-4634-4723-B35C-BA4B15052E28}" srcId="{A42FF66A-CBD0-44A7-86B3-A4CA3DCA0A10}" destId="{BC2EDA1E-2F4B-4886-B827-CAADE101C793}" srcOrd="0" destOrd="0" parTransId="{ABD4766A-A793-4CC2-A997-CD6002FF5B18}" sibTransId="{9B09E315-757C-4BC3-93FF-323A92E9E884}"/>
    <dgm:cxn modelId="{DB771807-3B46-410B-BB74-5412A63CED48}" type="presOf" srcId="{190347CA-0420-4188-8BB0-11D19C026132}" destId="{6B5EC41B-2B2C-463B-8E21-995E20DA5900}" srcOrd="1" destOrd="0" presId="urn:microsoft.com/office/officeart/2016/7/layout/VerticalDownArrowProcess"/>
    <dgm:cxn modelId="{F0219412-49FF-449B-A804-5D52CC8237CC}" type="presOf" srcId="{A42FF66A-CBD0-44A7-86B3-A4CA3DCA0A10}" destId="{164594D4-44E5-4620-B13E-03F50516CDF2}" srcOrd="0" destOrd="0" presId="urn:microsoft.com/office/officeart/2016/7/layout/VerticalDownArrowProcess"/>
    <dgm:cxn modelId="{A0D3601C-C6B2-4C28-A67E-4A64A39252EB}" type="presOf" srcId="{A42FF66A-CBD0-44A7-86B3-A4CA3DCA0A10}" destId="{29A79621-AB5C-434E-83E2-972BD39FD945}" srcOrd="1" destOrd="0" presId="urn:microsoft.com/office/officeart/2016/7/layout/VerticalDownArrowProcess"/>
    <dgm:cxn modelId="{79CF032F-9400-4F1D-ADB2-CE47DE6D80B9}" srcId="{C2E5BF01-D156-46D6-9FB0-5C6CF24F27EB}" destId="{190347CA-0420-4188-8BB0-11D19C026132}" srcOrd="0" destOrd="0" parTransId="{4463AD7C-2503-4D2E-9F88-096BC7871AAA}" sibTransId="{4DE6A700-9672-4D47-B900-E990179D76FB}"/>
    <dgm:cxn modelId="{D9F02234-AF48-4FB5-9811-5342BFC00D4D}" type="presOf" srcId="{0F167093-B426-4513-AA42-4ADF3986E642}" destId="{54693EF1-42CB-4FFC-A4FC-E556DFD67B7B}" srcOrd="1" destOrd="0" presId="urn:microsoft.com/office/officeart/2016/7/layout/VerticalDownArrowProcess"/>
    <dgm:cxn modelId="{6C930836-2C1B-4FE1-95ED-8F3727338D28}" type="presOf" srcId="{C2E5BF01-D156-46D6-9FB0-5C6CF24F27EB}" destId="{93ED2FD9-CDAA-464D-B067-AF40C0DC0327}" srcOrd="0" destOrd="0" presId="urn:microsoft.com/office/officeart/2016/7/layout/VerticalDownArrowProcess"/>
    <dgm:cxn modelId="{E7AB0541-1FF8-4A07-AA59-965AFF3A322F}" type="presOf" srcId="{311B58D4-5239-4FA4-A62A-FD79A34B83B5}" destId="{688A52E8-4B97-45C3-9AB8-029FFB45EEC5}" srcOrd="0" destOrd="0" presId="urn:microsoft.com/office/officeart/2016/7/layout/VerticalDownArrowProcess"/>
    <dgm:cxn modelId="{77555165-6AFB-4C7B-A625-3DC33AEE38EC}" srcId="{E938CBCA-EEFB-496E-B2E5-39F95753B3C4}" destId="{59816808-E38E-46A0-947A-F7CA64123B05}" srcOrd="0" destOrd="0" parTransId="{57A4F7B3-8145-4510-860F-76399B48518B}" sibTransId="{281B6BCE-ED64-4D35-AAA7-DA32BF30E015}"/>
    <dgm:cxn modelId="{4D619C45-C41D-4944-823B-45FE2F6D352A}" srcId="{C2E5BF01-D156-46D6-9FB0-5C6CF24F27EB}" destId="{5892028C-09F0-4F6D-B910-DE588E80BDA4}" srcOrd="2" destOrd="0" parTransId="{A4237ADD-17D3-4BAF-8701-CA9A203E85A7}" sibTransId="{866694A3-0ADD-495F-A910-06C6254CDBD0}"/>
    <dgm:cxn modelId="{EF39BB47-34AE-4D6E-A0B5-DE03069214B6}" type="presOf" srcId="{190347CA-0420-4188-8BB0-11D19C026132}" destId="{76838507-6587-4A02-8AFD-2BD439B8C6C5}" srcOrd="0" destOrd="0" presId="urn:microsoft.com/office/officeart/2016/7/layout/VerticalDownArrowProcess"/>
    <dgm:cxn modelId="{3B0BCF4E-AD85-4143-AE0B-46FCB3FE90C4}" srcId="{5892028C-09F0-4F6D-B910-DE588E80BDA4}" destId="{5E909C7E-D765-4B47-AF91-38B82C25610C}" srcOrd="0" destOrd="0" parTransId="{E3B0A997-BB2A-4DDA-BFCD-D8BD68155A78}" sibTransId="{9CD98AA8-9C30-43C5-8E36-3C319F1CC660}"/>
    <dgm:cxn modelId="{13D58C74-A3BA-4D5B-9D4E-CFA1CC677E65}" srcId="{C2E5BF01-D156-46D6-9FB0-5C6CF24F27EB}" destId="{E938CBCA-EEFB-496E-B2E5-39F95753B3C4}" srcOrd="5" destOrd="0" parTransId="{DFF5D4A9-6E86-4DA0-9706-4F398250E3E1}" sibTransId="{3D0F397E-4C82-43AF-AF61-D97C2BC06D91}"/>
    <dgm:cxn modelId="{7B46DE55-A2E0-4BE9-AFFD-C5C39A508A2C}" srcId="{C2E5BF01-D156-46D6-9FB0-5C6CF24F27EB}" destId="{0F167093-B426-4513-AA42-4ADF3986E642}" srcOrd="4" destOrd="0" parTransId="{0C59EB11-A52D-4A13-8C47-3D3C582BC4D0}" sibTransId="{D39EAD52-DF97-4CB2-BC40-DAA90A50ADB9}"/>
    <dgm:cxn modelId="{ABD9967B-D461-4F6F-B5FE-BDE5A9A0C2BC}" srcId="{0F167093-B426-4513-AA42-4ADF3986E642}" destId="{311B58D4-5239-4FA4-A62A-FD79A34B83B5}" srcOrd="0" destOrd="0" parTransId="{A66900E4-0375-4FDB-9585-7A5D35938CC4}" sibTransId="{497A5F13-6F69-498D-BF3E-697B2C59D5EE}"/>
    <dgm:cxn modelId="{6D7CCC8B-7467-4713-9613-7BD71BE4CB40}" type="presOf" srcId="{5E909C7E-D765-4B47-AF91-38B82C25610C}" destId="{E12D3AEA-4699-4239-9D12-D63A6AD7D9B7}" srcOrd="0" destOrd="0" presId="urn:microsoft.com/office/officeart/2016/7/layout/VerticalDownArrowProcess"/>
    <dgm:cxn modelId="{65127190-1CB7-4C20-931E-F9ABFF7CC61B}" type="presOf" srcId="{59816808-E38E-46A0-947A-F7CA64123B05}" destId="{7070EE0F-1C18-47F7-B0D3-C335D4E0E2DE}" srcOrd="0" destOrd="0" presId="urn:microsoft.com/office/officeart/2016/7/layout/VerticalDownArrowProcess"/>
    <dgm:cxn modelId="{1ACE1696-5AFB-439C-8750-7891ACE14336}" type="presOf" srcId="{5892028C-09F0-4F6D-B910-DE588E80BDA4}" destId="{BC185DC8-FBAE-4114-914A-718E202A6DC0}" srcOrd="1" destOrd="0" presId="urn:microsoft.com/office/officeart/2016/7/layout/VerticalDownArrowProcess"/>
    <dgm:cxn modelId="{D5752098-D7B2-473C-B3B7-13A87ADEC42D}" type="presOf" srcId="{DC74CF92-2934-46DD-9D70-ED1AC3368BD7}" destId="{3D637528-AD59-45C6-BA91-82F85727C4B7}" srcOrd="0" destOrd="0" presId="urn:microsoft.com/office/officeart/2016/7/layout/VerticalDownArrowProcess"/>
    <dgm:cxn modelId="{67F8CD9B-3D1D-4D0F-9223-EE39A90EAD4E}" type="presOf" srcId="{32BAF146-5834-4683-8E09-2ADC17AC301E}" destId="{2A624AF9-5E61-4BB9-80EB-7D154B4920C4}" srcOrd="1" destOrd="0" presId="urn:microsoft.com/office/officeart/2016/7/layout/VerticalDownArrowProcess"/>
    <dgm:cxn modelId="{DF5550A0-FF47-4F0C-8878-65E629E9BE36}" type="presOf" srcId="{0F167093-B426-4513-AA42-4ADF3986E642}" destId="{543AAE24-544D-4785-A35B-DA844E874701}" srcOrd="0" destOrd="0" presId="urn:microsoft.com/office/officeart/2016/7/layout/VerticalDownArrowProcess"/>
    <dgm:cxn modelId="{D48AAAA7-5E38-4F9F-ADC7-3050D6B5EEF0}" type="presOf" srcId="{32BAF146-5834-4683-8E09-2ADC17AC301E}" destId="{99E8896C-8540-4699-BD8C-A1A4D31309D3}" srcOrd="0" destOrd="0" presId="urn:microsoft.com/office/officeart/2016/7/layout/VerticalDownArrowProcess"/>
    <dgm:cxn modelId="{68209BB0-F348-413B-98D5-27DB82E8DCC8}" type="presOf" srcId="{5892028C-09F0-4F6D-B910-DE588E80BDA4}" destId="{7860BC7B-56AE-4B01-841D-BB82A272FEDB}" srcOrd="0" destOrd="0" presId="urn:microsoft.com/office/officeart/2016/7/layout/VerticalDownArrowProcess"/>
    <dgm:cxn modelId="{58816AB9-706B-4B36-AAD3-2C5302663605}" srcId="{190347CA-0420-4188-8BB0-11D19C026132}" destId="{DC74CF92-2934-46DD-9D70-ED1AC3368BD7}" srcOrd="0" destOrd="0" parTransId="{EF14ABD2-AD15-4E21-9C8B-031AB94C9030}" sibTransId="{7D41B690-F61C-4BBB-842B-C45A5EB5AA0A}"/>
    <dgm:cxn modelId="{B4610EC8-B762-4510-8AE9-AA023B8D694A}" srcId="{C2E5BF01-D156-46D6-9FB0-5C6CF24F27EB}" destId="{32BAF146-5834-4683-8E09-2ADC17AC301E}" srcOrd="1" destOrd="0" parTransId="{59C84F6B-F760-468D-A2A3-B434DF5FFDAE}" sibTransId="{5481F025-CD01-4708-AD1B-3A1D0E752A15}"/>
    <dgm:cxn modelId="{319697DC-62B2-404F-A9CB-59C395AA4241}" srcId="{32BAF146-5834-4683-8E09-2ADC17AC301E}" destId="{8F7A9880-A089-472A-A8B3-5522750725A6}" srcOrd="0" destOrd="0" parTransId="{799089F5-14E5-47B8-AFC7-BE7F4F076E9C}" sibTransId="{0F0E4793-3D6D-4865-8C20-EB6346B814A6}"/>
    <dgm:cxn modelId="{8A2D85E8-897C-47D0-BD75-8D599C489BF1}" type="presOf" srcId="{BC2EDA1E-2F4B-4886-B827-CAADE101C793}" destId="{7B30CF08-D29C-4C37-A921-C4D8AD688819}" srcOrd="0" destOrd="0" presId="urn:microsoft.com/office/officeart/2016/7/layout/VerticalDownArrowProcess"/>
    <dgm:cxn modelId="{5D4613EF-0582-47F9-AD00-92410703C3C6}" type="presOf" srcId="{8F7A9880-A089-472A-A8B3-5522750725A6}" destId="{D8ACAEAC-4B5D-46F1-AC51-FC4444337DCA}" srcOrd="0" destOrd="0" presId="urn:microsoft.com/office/officeart/2016/7/layout/VerticalDownArrowProcess"/>
    <dgm:cxn modelId="{89D27BEF-663E-4500-B4C6-8B3FC9794B60}" srcId="{C2E5BF01-D156-46D6-9FB0-5C6CF24F27EB}" destId="{A42FF66A-CBD0-44A7-86B3-A4CA3DCA0A10}" srcOrd="3" destOrd="0" parTransId="{13A74114-792E-462D-81B1-3DBE31DCDC12}" sibTransId="{B7B18BC5-98AB-4EDF-8E52-ADE8C7A457C3}"/>
    <dgm:cxn modelId="{C63169FE-5CFB-49AE-8AC0-A12061A56554}" type="presOf" srcId="{E938CBCA-EEFB-496E-B2E5-39F95753B3C4}" destId="{0330445C-EBFE-44E1-94E4-56AC9C4CCD0E}" srcOrd="0" destOrd="0" presId="urn:microsoft.com/office/officeart/2016/7/layout/VerticalDownArrowProcess"/>
    <dgm:cxn modelId="{269A7FC4-1717-4FB9-B675-E6DFFDA74F45}" type="presParOf" srcId="{93ED2FD9-CDAA-464D-B067-AF40C0DC0327}" destId="{6B1D7F8F-DF2B-4607-86E9-38C58D914D3E}" srcOrd="0" destOrd="0" presId="urn:microsoft.com/office/officeart/2016/7/layout/VerticalDownArrowProcess"/>
    <dgm:cxn modelId="{26F890A2-7F5A-4C90-AAB5-87409EF9819E}" type="presParOf" srcId="{6B1D7F8F-DF2B-4607-86E9-38C58D914D3E}" destId="{0330445C-EBFE-44E1-94E4-56AC9C4CCD0E}" srcOrd="0" destOrd="0" presId="urn:microsoft.com/office/officeart/2016/7/layout/VerticalDownArrowProcess"/>
    <dgm:cxn modelId="{9AAA62E7-3C85-4139-B027-2B82CBB15EAC}" type="presParOf" srcId="{6B1D7F8F-DF2B-4607-86E9-38C58D914D3E}" destId="{7070EE0F-1C18-47F7-B0D3-C335D4E0E2DE}" srcOrd="1" destOrd="0" presId="urn:microsoft.com/office/officeart/2016/7/layout/VerticalDownArrowProcess"/>
    <dgm:cxn modelId="{EE6E56B2-EC09-4ADD-8DA9-FED66079F052}" type="presParOf" srcId="{93ED2FD9-CDAA-464D-B067-AF40C0DC0327}" destId="{FA5C52FF-F2F0-48D7-83E4-599F5CFBD976}" srcOrd="1" destOrd="0" presId="urn:microsoft.com/office/officeart/2016/7/layout/VerticalDownArrowProcess"/>
    <dgm:cxn modelId="{A231394A-13D2-4D74-81CE-BE400F03DE3C}" type="presParOf" srcId="{93ED2FD9-CDAA-464D-B067-AF40C0DC0327}" destId="{C8B15D60-452E-450C-810C-CC81A4F1709E}" srcOrd="2" destOrd="0" presId="urn:microsoft.com/office/officeart/2016/7/layout/VerticalDownArrowProcess"/>
    <dgm:cxn modelId="{B6D29C67-91C3-4C64-B5F2-902E9D3530BD}" type="presParOf" srcId="{C8B15D60-452E-450C-810C-CC81A4F1709E}" destId="{543AAE24-544D-4785-A35B-DA844E874701}" srcOrd="0" destOrd="0" presId="urn:microsoft.com/office/officeart/2016/7/layout/VerticalDownArrowProcess"/>
    <dgm:cxn modelId="{B57FD65E-E21E-420F-AEB7-7E4EF3957E33}" type="presParOf" srcId="{C8B15D60-452E-450C-810C-CC81A4F1709E}" destId="{54693EF1-42CB-4FFC-A4FC-E556DFD67B7B}" srcOrd="1" destOrd="0" presId="urn:microsoft.com/office/officeart/2016/7/layout/VerticalDownArrowProcess"/>
    <dgm:cxn modelId="{B751BF38-A851-4956-81C3-0FB3C5D8430A}" type="presParOf" srcId="{C8B15D60-452E-450C-810C-CC81A4F1709E}" destId="{688A52E8-4B97-45C3-9AB8-029FFB45EEC5}" srcOrd="2" destOrd="0" presId="urn:microsoft.com/office/officeart/2016/7/layout/VerticalDownArrowProcess"/>
    <dgm:cxn modelId="{FC934B22-0E7F-4A28-ABDD-CADA96F125D6}" type="presParOf" srcId="{93ED2FD9-CDAA-464D-B067-AF40C0DC0327}" destId="{E4F6F54A-3C6E-4CC1-BCC1-A97EA0034D4D}" srcOrd="3" destOrd="0" presId="urn:microsoft.com/office/officeart/2016/7/layout/VerticalDownArrowProcess"/>
    <dgm:cxn modelId="{53D67003-C5D9-4A2B-B724-F4D90C7036B7}" type="presParOf" srcId="{93ED2FD9-CDAA-464D-B067-AF40C0DC0327}" destId="{131499B9-3F07-4D3D-9F85-400A5633C834}" srcOrd="4" destOrd="0" presId="urn:microsoft.com/office/officeart/2016/7/layout/VerticalDownArrowProcess"/>
    <dgm:cxn modelId="{027693E1-0F65-4D4F-9376-F54ACD654DF1}" type="presParOf" srcId="{131499B9-3F07-4D3D-9F85-400A5633C834}" destId="{164594D4-44E5-4620-B13E-03F50516CDF2}" srcOrd="0" destOrd="0" presId="urn:microsoft.com/office/officeart/2016/7/layout/VerticalDownArrowProcess"/>
    <dgm:cxn modelId="{BCDBE148-12D1-41A6-9AA9-7421387F96B9}" type="presParOf" srcId="{131499B9-3F07-4D3D-9F85-400A5633C834}" destId="{29A79621-AB5C-434E-83E2-972BD39FD945}" srcOrd="1" destOrd="0" presId="urn:microsoft.com/office/officeart/2016/7/layout/VerticalDownArrowProcess"/>
    <dgm:cxn modelId="{55291659-7F0E-44B3-A2A6-FCCC5C24F175}" type="presParOf" srcId="{131499B9-3F07-4D3D-9F85-400A5633C834}" destId="{7B30CF08-D29C-4C37-A921-C4D8AD688819}" srcOrd="2" destOrd="0" presId="urn:microsoft.com/office/officeart/2016/7/layout/VerticalDownArrowProcess"/>
    <dgm:cxn modelId="{94B987E5-990B-4A2B-AFA1-202640C076B0}" type="presParOf" srcId="{93ED2FD9-CDAA-464D-B067-AF40C0DC0327}" destId="{143F9CA5-5B6C-49C3-BCBB-B206D4CD7A72}" srcOrd="5" destOrd="0" presId="urn:microsoft.com/office/officeart/2016/7/layout/VerticalDownArrowProcess"/>
    <dgm:cxn modelId="{FC50EDE1-92C8-45A7-874B-E09E24C206E6}" type="presParOf" srcId="{93ED2FD9-CDAA-464D-B067-AF40C0DC0327}" destId="{2A0BBA1A-1755-407A-97B1-DC5BECEFED11}" srcOrd="6" destOrd="0" presId="urn:microsoft.com/office/officeart/2016/7/layout/VerticalDownArrowProcess"/>
    <dgm:cxn modelId="{ACFD8516-5C30-4D73-9DA1-3A0BE7A1FDA0}" type="presParOf" srcId="{2A0BBA1A-1755-407A-97B1-DC5BECEFED11}" destId="{7860BC7B-56AE-4B01-841D-BB82A272FEDB}" srcOrd="0" destOrd="0" presId="urn:microsoft.com/office/officeart/2016/7/layout/VerticalDownArrowProcess"/>
    <dgm:cxn modelId="{CA0F7A2B-1E4D-4583-9232-DDF7CB9DFB87}" type="presParOf" srcId="{2A0BBA1A-1755-407A-97B1-DC5BECEFED11}" destId="{BC185DC8-FBAE-4114-914A-718E202A6DC0}" srcOrd="1" destOrd="0" presId="urn:microsoft.com/office/officeart/2016/7/layout/VerticalDownArrowProcess"/>
    <dgm:cxn modelId="{86637E37-C76F-413D-A26D-9C85216F5DB8}" type="presParOf" srcId="{2A0BBA1A-1755-407A-97B1-DC5BECEFED11}" destId="{E12D3AEA-4699-4239-9D12-D63A6AD7D9B7}" srcOrd="2" destOrd="0" presId="urn:microsoft.com/office/officeart/2016/7/layout/VerticalDownArrowProcess"/>
    <dgm:cxn modelId="{9FC8A60F-FE6C-423D-85CB-4FEA8FE69D84}" type="presParOf" srcId="{93ED2FD9-CDAA-464D-B067-AF40C0DC0327}" destId="{B8D10CB0-52BD-4873-BDC9-BDDE070F7292}" srcOrd="7" destOrd="0" presId="urn:microsoft.com/office/officeart/2016/7/layout/VerticalDownArrowProcess"/>
    <dgm:cxn modelId="{1C0AC0D6-88C7-419D-84AB-C3B3FFB21190}" type="presParOf" srcId="{93ED2FD9-CDAA-464D-B067-AF40C0DC0327}" destId="{D9958623-4CD9-41B2-A7B1-98009CEA2061}" srcOrd="8" destOrd="0" presId="urn:microsoft.com/office/officeart/2016/7/layout/VerticalDownArrowProcess"/>
    <dgm:cxn modelId="{73FD10A8-8B6E-4968-BE89-2832CF5A6390}" type="presParOf" srcId="{D9958623-4CD9-41B2-A7B1-98009CEA2061}" destId="{99E8896C-8540-4699-BD8C-A1A4D31309D3}" srcOrd="0" destOrd="0" presId="urn:microsoft.com/office/officeart/2016/7/layout/VerticalDownArrowProcess"/>
    <dgm:cxn modelId="{2AFB45CA-2B39-4572-BA2D-C75D975EB65F}" type="presParOf" srcId="{D9958623-4CD9-41B2-A7B1-98009CEA2061}" destId="{2A624AF9-5E61-4BB9-80EB-7D154B4920C4}" srcOrd="1" destOrd="0" presId="urn:microsoft.com/office/officeart/2016/7/layout/VerticalDownArrowProcess"/>
    <dgm:cxn modelId="{16BECE52-89FE-4B90-91A7-87089D755599}" type="presParOf" srcId="{D9958623-4CD9-41B2-A7B1-98009CEA2061}" destId="{D8ACAEAC-4B5D-46F1-AC51-FC4444337DCA}" srcOrd="2" destOrd="0" presId="urn:microsoft.com/office/officeart/2016/7/layout/VerticalDownArrowProcess"/>
    <dgm:cxn modelId="{3C4F5151-E219-46B7-9FB5-A291E665A377}" type="presParOf" srcId="{93ED2FD9-CDAA-464D-B067-AF40C0DC0327}" destId="{B659833C-4ABC-4CB3-9C22-181CD75052A7}" srcOrd="9" destOrd="0" presId="urn:microsoft.com/office/officeart/2016/7/layout/VerticalDownArrowProcess"/>
    <dgm:cxn modelId="{A912F60A-F3CF-44EC-9EFB-BCF04DBDFB8E}" type="presParOf" srcId="{93ED2FD9-CDAA-464D-B067-AF40C0DC0327}" destId="{8D933AB3-CC14-4D95-9F06-4A856A531643}" srcOrd="10" destOrd="0" presId="urn:microsoft.com/office/officeart/2016/7/layout/VerticalDownArrowProcess"/>
    <dgm:cxn modelId="{157CA591-680B-47F7-903B-C4CA16851B87}" type="presParOf" srcId="{8D933AB3-CC14-4D95-9F06-4A856A531643}" destId="{76838507-6587-4A02-8AFD-2BD439B8C6C5}" srcOrd="0" destOrd="0" presId="urn:microsoft.com/office/officeart/2016/7/layout/VerticalDownArrowProcess"/>
    <dgm:cxn modelId="{9E84556C-15E3-4EDC-850A-2E0827A29445}" type="presParOf" srcId="{8D933AB3-CC14-4D95-9F06-4A856A531643}" destId="{6B5EC41B-2B2C-463B-8E21-995E20DA5900}" srcOrd="1" destOrd="0" presId="urn:microsoft.com/office/officeart/2016/7/layout/VerticalDownArrowProcess"/>
    <dgm:cxn modelId="{D96FCB66-2AA4-41D9-8522-315777C2DA32}" type="presParOf" srcId="{8D933AB3-CC14-4D95-9F06-4A856A531643}" destId="{3D637528-AD59-45C6-BA91-82F85727C4B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F078E86-2619-4735-B060-631BEDA8FAF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3BA3A0-4D9C-43A7-94D4-5F42075EEE7D}">
      <dgm:prSet/>
      <dgm:spPr/>
      <dgm:t>
        <a:bodyPr/>
        <a:lstStyle/>
        <a:p>
          <a:pPr algn="ctr"/>
          <a:r>
            <a:rPr lang="en-US" dirty="0"/>
            <a:t>ArcGIS Maps SDK 4.27 / JavaScript</a:t>
          </a:r>
        </a:p>
      </dgm:t>
    </dgm:pt>
    <dgm:pt modelId="{4EC30879-D25C-4221-AF95-3D04D3163E57}" type="parTrans" cxnId="{AA6834AE-AF1C-4EEA-B5CC-0E794FCF78D7}">
      <dgm:prSet/>
      <dgm:spPr/>
      <dgm:t>
        <a:bodyPr/>
        <a:lstStyle/>
        <a:p>
          <a:endParaRPr lang="en-US"/>
        </a:p>
      </dgm:t>
    </dgm:pt>
    <dgm:pt modelId="{5F475A22-892C-455E-8FF4-DA2BD3AB9BCD}" type="sibTrans" cxnId="{AA6834AE-AF1C-4EEA-B5CC-0E794FCF78D7}">
      <dgm:prSet/>
      <dgm:spPr/>
      <dgm:t>
        <a:bodyPr/>
        <a:lstStyle/>
        <a:p>
          <a:endParaRPr lang="en-US"/>
        </a:p>
      </dgm:t>
    </dgm:pt>
    <dgm:pt modelId="{B51A9D35-35A2-4D10-B43F-893DAAF97FB0}">
      <dgm:prSet/>
      <dgm:spPr/>
      <dgm:t>
        <a:bodyPr/>
        <a:lstStyle/>
        <a:p>
          <a:pPr algn="ctr"/>
          <a:r>
            <a:rPr lang="en-US" dirty="0" err="1"/>
            <a:t>Bulma</a:t>
          </a:r>
          <a:r>
            <a:rPr lang="en-US" dirty="0"/>
            <a:t> CSS Framework</a:t>
          </a:r>
        </a:p>
      </dgm:t>
    </dgm:pt>
    <dgm:pt modelId="{AC9BECA0-B2C0-48D7-9268-A094A3896AD0}" type="parTrans" cxnId="{4BFE5D3A-6F70-490E-80EA-5152BEC994F3}">
      <dgm:prSet/>
      <dgm:spPr/>
      <dgm:t>
        <a:bodyPr/>
        <a:lstStyle/>
        <a:p>
          <a:endParaRPr lang="en-US"/>
        </a:p>
      </dgm:t>
    </dgm:pt>
    <dgm:pt modelId="{75487892-7193-4DE1-B791-4DC764FECED3}" type="sibTrans" cxnId="{4BFE5D3A-6F70-490E-80EA-5152BEC994F3}">
      <dgm:prSet/>
      <dgm:spPr/>
      <dgm:t>
        <a:bodyPr/>
        <a:lstStyle/>
        <a:p>
          <a:endParaRPr lang="en-US"/>
        </a:p>
      </dgm:t>
    </dgm:pt>
    <dgm:pt modelId="{C2B54C79-BC99-42C6-AE18-C1388F6F2C84}" type="pres">
      <dgm:prSet presAssocID="{CF078E86-2619-4735-B060-631BEDA8FAFC}" presName="linear" presStyleCnt="0">
        <dgm:presLayoutVars>
          <dgm:animLvl val="lvl"/>
          <dgm:resizeHandles val="exact"/>
        </dgm:presLayoutVars>
      </dgm:prSet>
      <dgm:spPr/>
    </dgm:pt>
    <dgm:pt modelId="{B00431EC-E5DC-4C91-BE42-91308703B707}" type="pres">
      <dgm:prSet presAssocID="{093BA3A0-4D9C-43A7-94D4-5F42075EEE7D}" presName="parentText" presStyleLbl="node1" presStyleIdx="0" presStyleCnt="2" custLinFactY="-53378" custLinFactNeighborY="-100000">
        <dgm:presLayoutVars>
          <dgm:chMax val="0"/>
          <dgm:bulletEnabled val="1"/>
        </dgm:presLayoutVars>
      </dgm:prSet>
      <dgm:spPr/>
    </dgm:pt>
    <dgm:pt modelId="{0DCA98F3-510F-464E-9D12-80514221DA15}" type="pres">
      <dgm:prSet presAssocID="{5F475A22-892C-455E-8FF4-DA2BD3AB9BCD}" presName="spacer" presStyleCnt="0"/>
      <dgm:spPr/>
    </dgm:pt>
    <dgm:pt modelId="{9DB59E17-8798-4500-8961-67338DC1CE57}" type="pres">
      <dgm:prSet presAssocID="{B51A9D35-35A2-4D10-B43F-893DAAF97FB0}" presName="parentText" presStyleLbl="node1" presStyleIdx="1" presStyleCnt="2">
        <dgm:presLayoutVars>
          <dgm:chMax val="0"/>
          <dgm:bulletEnabled val="1"/>
        </dgm:presLayoutVars>
      </dgm:prSet>
      <dgm:spPr/>
    </dgm:pt>
  </dgm:ptLst>
  <dgm:cxnLst>
    <dgm:cxn modelId="{DEB45925-0469-4BF6-931A-72F22D2B81AC}" type="presOf" srcId="{B51A9D35-35A2-4D10-B43F-893DAAF97FB0}" destId="{9DB59E17-8798-4500-8961-67338DC1CE57}" srcOrd="0" destOrd="0" presId="urn:microsoft.com/office/officeart/2005/8/layout/vList2"/>
    <dgm:cxn modelId="{4BFE5D3A-6F70-490E-80EA-5152BEC994F3}" srcId="{CF078E86-2619-4735-B060-631BEDA8FAFC}" destId="{B51A9D35-35A2-4D10-B43F-893DAAF97FB0}" srcOrd="1" destOrd="0" parTransId="{AC9BECA0-B2C0-48D7-9268-A094A3896AD0}" sibTransId="{75487892-7193-4DE1-B791-4DC764FECED3}"/>
    <dgm:cxn modelId="{0CAC3F9A-C917-4263-8E87-928859EAB102}" type="presOf" srcId="{CF078E86-2619-4735-B060-631BEDA8FAFC}" destId="{C2B54C79-BC99-42C6-AE18-C1388F6F2C84}" srcOrd="0" destOrd="0" presId="urn:microsoft.com/office/officeart/2005/8/layout/vList2"/>
    <dgm:cxn modelId="{C0643DAD-FC07-4A88-975F-FD460E787618}" type="presOf" srcId="{093BA3A0-4D9C-43A7-94D4-5F42075EEE7D}" destId="{B00431EC-E5DC-4C91-BE42-91308703B707}" srcOrd="0" destOrd="0" presId="urn:microsoft.com/office/officeart/2005/8/layout/vList2"/>
    <dgm:cxn modelId="{AA6834AE-AF1C-4EEA-B5CC-0E794FCF78D7}" srcId="{CF078E86-2619-4735-B060-631BEDA8FAFC}" destId="{093BA3A0-4D9C-43A7-94D4-5F42075EEE7D}" srcOrd="0" destOrd="0" parTransId="{4EC30879-D25C-4221-AF95-3D04D3163E57}" sibTransId="{5F475A22-892C-455E-8FF4-DA2BD3AB9BCD}"/>
    <dgm:cxn modelId="{09FD670D-DF67-472C-A386-EA90F8DCC980}" type="presParOf" srcId="{C2B54C79-BC99-42C6-AE18-C1388F6F2C84}" destId="{B00431EC-E5DC-4C91-BE42-91308703B707}" srcOrd="0" destOrd="0" presId="urn:microsoft.com/office/officeart/2005/8/layout/vList2"/>
    <dgm:cxn modelId="{CDD0E851-3097-43D7-962B-D3252A03AF96}" type="presParOf" srcId="{C2B54C79-BC99-42C6-AE18-C1388F6F2C84}" destId="{0DCA98F3-510F-464E-9D12-80514221DA15}" srcOrd="1" destOrd="0" presId="urn:microsoft.com/office/officeart/2005/8/layout/vList2"/>
    <dgm:cxn modelId="{B6F3F110-128C-470A-A990-C3AFB7B030C2}" type="presParOf" srcId="{C2B54C79-BC99-42C6-AE18-C1388F6F2C84}" destId="{9DB59E17-8798-4500-8961-67338DC1CE5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FB2D9-870A-4E59-B9E0-41C7171D15AE}">
      <dsp:nvSpPr>
        <dsp:cNvPr id="0" name=""/>
        <dsp:cNvSpPr/>
      </dsp:nvSpPr>
      <dsp:spPr>
        <a:xfrm>
          <a:off x="0" y="2344"/>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23E21-99D7-4B4D-B33F-C4F4F0749430}">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89987C-E21E-4F2E-8BCF-DEAF6CDC02A4}">
      <dsp:nvSpPr>
        <dsp:cNvPr id="0" name=""/>
        <dsp:cNvSpPr/>
      </dsp:nvSpPr>
      <dsp:spPr>
        <a:xfrm>
          <a:off x="1372680" y="2344"/>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100000"/>
            </a:lnSpc>
            <a:spcBef>
              <a:spcPct val="0"/>
            </a:spcBef>
            <a:spcAft>
              <a:spcPct val="35000"/>
            </a:spcAft>
            <a:buNone/>
          </a:pPr>
          <a:r>
            <a:rPr lang="en-US" sz="2200" kern="1200"/>
            <a:t>Motivation</a:t>
          </a:r>
        </a:p>
      </dsp:txBody>
      <dsp:txXfrm>
        <a:off x="1372680" y="2344"/>
        <a:ext cx="5424994" cy="1188467"/>
      </dsp:txXfrm>
    </dsp:sp>
    <dsp:sp modelId="{B929EF96-12CB-4D60-861F-D2A37730AA13}">
      <dsp:nvSpPr>
        <dsp:cNvPr id="0" name=""/>
        <dsp:cNvSpPr/>
      </dsp:nvSpPr>
      <dsp:spPr>
        <a:xfrm>
          <a:off x="0" y="1487929"/>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DB19F-6DCC-4B66-8FB8-B206137A5AEE}">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7B783D-8ECD-4459-BC5C-AB48FEC94B02}">
      <dsp:nvSpPr>
        <dsp:cNvPr id="0" name=""/>
        <dsp:cNvSpPr/>
      </dsp:nvSpPr>
      <dsp:spPr>
        <a:xfrm>
          <a:off x="1372680" y="1487929"/>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100000"/>
            </a:lnSpc>
            <a:spcBef>
              <a:spcPct val="0"/>
            </a:spcBef>
            <a:spcAft>
              <a:spcPct val="35000"/>
            </a:spcAft>
            <a:buNone/>
          </a:pPr>
          <a:r>
            <a:rPr lang="en-US" sz="2200" kern="1200" dirty="0"/>
            <a:t>What I hope you'll find useful</a:t>
          </a:r>
        </a:p>
      </dsp:txBody>
      <dsp:txXfrm>
        <a:off x="1372680" y="1487929"/>
        <a:ext cx="5424994" cy="1188467"/>
      </dsp:txXfrm>
    </dsp:sp>
    <dsp:sp modelId="{45FBE227-064B-4E68-81DD-D501953D0A94}">
      <dsp:nvSpPr>
        <dsp:cNvPr id="0" name=""/>
        <dsp:cNvSpPr/>
      </dsp:nvSpPr>
      <dsp:spPr>
        <a:xfrm>
          <a:off x="0" y="2973514"/>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6F005-B6D2-4593-BB01-2DD3566CBE8F}">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E33CC-4487-4BAE-AF1E-C5529953FE69}">
      <dsp:nvSpPr>
        <dsp:cNvPr id="0" name=""/>
        <dsp:cNvSpPr/>
      </dsp:nvSpPr>
      <dsp:spPr>
        <a:xfrm>
          <a:off x="1372680" y="2973514"/>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100000"/>
            </a:lnSpc>
            <a:spcBef>
              <a:spcPct val="0"/>
            </a:spcBef>
            <a:spcAft>
              <a:spcPct val="35000"/>
            </a:spcAft>
            <a:buNone/>
          </a:pPr>
          <a:r>
            <a:rPr lang="en-US" sz="2200" kern="1200"/>
            <a:t>Application walk-through</a:t>
          </a:r>
          <a:endParaRPr lang="en-US" sz="2200" kern="1200" dirty="0"/>
        </a:p>
      </dsp:txBody>
      <dsp:txXfrm>
        <a:off x="1372680" y="2973514"/>
        <a:ext cx="5424994" cy="1188467"/>
      </dsp:txXfrm>
    </dsp:sp>
    <dsp:sp modelId="{DB778CAE-2A6B-460B-8C6E-CE7694162501}">
      <dsp:nvSpPr>
        <dsp:cNvPr id="0" name=""/>
        <dsp:cNvSpPr/>
      </dsp:nvSpPr>
      <dsp:spPr>
        <a:xfrm>
          <a:off x="0" y="4459099"/>
          <a:ext cx="6797675" cy="118846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AB91A-AF0E-492C-8523-981D496FC1F5}">
      <dsp:nvSpPr>
        <dsp:cNvPr id="0" name=""/>
        <dsp:cNvSpPr/>
      </dsp:nvSpPr>
      <dsp:spPr>
        <a:xfrm>
          <a:off x="359511" y="4726504"/>
          <a:ext cx="653657" cy="65365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AF2EE1-8E55-451A-A339-7009E3732927}">
      <dsp:nvSpPr>
        <dsp:cNvPr id="0" name=""/>
        <dsp:cNvSpPr/>
      </dsp:nvSpPr>
      <dsp:spPr>
        <a:xfrm>
          <a:off x="1372680" y="4459099"/>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100000"/>
            </a:lnSpc>
            <a:spcBef>
              <a:spcPct val="0"/>
            </a:spcBef>
            <a:spcAft>
              <a:spcPct val="35000"/>
            </a:spcAft>
            <a:buNone/>
          </a:pPr>
          <a:r>
            <a:rPr lang="en-US" sz="2200" kern="1200" dirty="0"/>
            <a:t>Process &amp; lessons learned</a:t>
          </a:r>
        </a:p>
      </dsp:txBody>
      <dsp:txXfrm>
        <a:off x="1372680" y="4459099"/>
        <a:ext cx="5424994" cy="1188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C05C4-2B20-46A4-ADD4-436664B9C2FE}">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936B2F-02B6-4297-9DF5-0A26AD62AAD9}">
      <dsp:nvSpPr>
        <dsp:cNvPr id="0" name=""/>
        <dsp:cNvSpPr/>
      </dsp:nvSpPr>
      <dsp:spPr>
        <a:xfrm>
          <a:off x="0" y="0"/>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rtl="0">
            <a:lnSpc>
              <a:spcPct val="90000"/>
            </a:lnSpc>
            <a:spcBef>
              <a:spcPct val="0"/>
            </a:spcBef>
            <a:spcAft>
              <a:spcPct val="35000"/>
            </a:spcAft>
            <a:buNone/>
          </a:pPr>
          <a:r>
            <a:rPr lang="en-US" sz="5100" kern="1200" dirty="0">
              <a:latin typeface="+mj-lt"/>
            </a:rPr>
            <a:t>25 </a:t>
          </a:r>
          <a:r>
            <a:rPr lang="en-US" sz="5100" b="0" kern="1200" dirty="0">
              <a:latin typeface="+mj-lt"/>
            </a:rPr>
            <a:t>years</a:t>
          </a:r>
          <a:r>
            <a:rPr lang="en-US" sz="5100" kern="1200" dirty="0">
              <a:latin typeface="+mj-lt"/>
            </a:rPr>
            <a:t> in </a:t>
          </a:r>
          <a:r>
            <a:rPr lang="en-US" sz="5100" kern="1200" dirty="0">
              <a:effectLst>
                <a:outerShdw blurRad="38100" dist="38100" dir="2700000" algn="tl">
                  <a:srgbClr val="000000">
                    <a:alpha val="43137"/>
                  </a:srgbClr>
                </a:outerShdw>
              </a:effectLst>
              <a:latin typeface="+mj-lt"/>
            </a:rPr>
            <a:t>land use planning</a:t>
          </a:r>
          <a:endParaRPr lang="en-US" sz="5100" kern="1200" dirty="0">
            <a:latin typeface="+mj-lt"/>
          </a:endParaRPr>
        </a:p>
      </dsp:txBody>
      <dsp:txXfrm>
        <a:off x="0" y="0"/>
        <a:ext cx="6797675" cy="2824955"/>
      </dsp:txXfrm>
    </dsp:sp>
    <dsp:sp modelId="{A8FCC850-7E74-48FD-A854-C29E3173CB10}">
      <dsp:nvSpPr>
        <dsp:cNvPr id="0" name=""/>
        <dsp:cNvSpPr/>
      </dsp:nvSpPr>
      <dsp:spPr>
        <a:xfrm>
          <a:off x="0" y="2824955"/>
          <a:ext cx="6797675" cy="0"/>
        </a:xfrm>
        <a:prstGeom prst="line">
          <a:avLst/>
        </a:prstGeom>
        <a:solidFill>
          <a:schemeClr val="accent2">
            <a:hueOff val="1195599"/>
            <a:satOff val="735"/>
            <a:lumOff val="9608"/>
            <a:alphaOff val="0"/>
          </a:schemeClr>
        </a:solidFill>
        <a:ln w="15875" cap="flat" cmpd="sng" algn="ctr">
          <a:solidFill>
            <a:schemeClr val="accent2">
              <a:hueOff val="1195599"/>
              <a:satOff val="735"/>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442A6D-4D46-4055-AD48-26773C5EB6AC}">
      <dsp:nvSpPr>
        <dsp:cNvPr id="0" name=""/>
        <dsp:cNvSpPr/>
      </dsp:nvSpPr>
      <dsp:spPr>
        <a:xfrm>
          <a:off x="0" y="2824955"/>
          <a:ext cx="6797675" cy="2824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rtl="0">
            <a:lnSpc>
              <a:spcPct val="90000"/>
            </a:lnSpc>
            <a:spcBef>
              <a:spcPct val="0"/>
            </a:spcBef>
            <a:spcAft>
              <a:spcPct val="35000"/>
            </a:spcAft>
            <a:buNone/>
          </a:pPr>
          <a:r>
            <a:rPr lang="en-US" sz="5100" kern="1200" dirty="0">
              <a:latin typeface="+mj-lt"/>
            </a:rPr>
            <a:t>Recently completed </a:t>
          </a:r>
          <a:r>
            <a:rPr lang="en-US" sz="5100" kern="1200" dirty="0">
              <a:effectLst>
                <a:outerShdw blurRad="38100" dist="38100" dir="2700000" algn="tl">
                  <a:srgbClr val="000000">
                    <a:alpha val="43137"/>
                  </a:srgbClr>
                </a:outerShdw>
              </a:effectLst>
              <a:latin typeface="+mj-lt"/>
            </a:rPr>
            <a:t>MS in Cartography &amp; GIS</a:t>
          </a:r>
          <a:r>
            <a:rPr lang="en-US" sz="5100" kern="1200" dirty="0">
              <a:latin typeface="+mj-lt"/>
            </a:rPr>
            <a:t> (U. of Wisconsin-Madison)</a:t>
          </a:r>
        </a:p>
      </dsp:txBody>
      <dsp:txXfrm>
        <a:off x="0" y="2824955"/>
        <a:ext cx="6797675" cy="2824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2712D-4696-4D33-907C-3E90201A7A85}">
      <dsp:nvSpPr>
        <dsp:cNvPr id="0" name=""/>
        <dsp:cNvSpPr/>
      </dsp:nvSpPr>
      <dsp:spPr>
        <a:xfrm>
          <a:off x="774129" y="709809"/>
          <a:ext cx="1255425" cy="12554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C8293-DB55-4824-A095-D66FF67E4D27}">
      <dsp:nvSpPr>
        <dsp:cNvPr id="0" name=""/>
        <dsp:cNvSpPr/>
      </dsp:nvSpPr>
      <dsp:spPr>
        <a:xfrm>
          <a:off x="1041679" y="977359"/>
          <a:ext cx="720326" cy="720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BD342-79ED-4B48-87BD-D4E7DE07BF2F}">
      <dsp:nvSpPr>
        <dsp:cNvPr id="0" name=""/>
        <dsp:cNvSpPr/>
      </dsp:nvSpPr>
      <dsp:spPr>
        <a:xfrm>
          <a:off x="372805"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latin typeface="Calibri Light" panose="020F0302020204030204"/>
            </a:rPr>
            <a:t>Population Growth</a:t>
          </a:r>
          <a:endParaRPr lang="en-US" sz="1500" kern="1200"/>
        </a:p>
      </dsp:txBody>
      <dsp:txXfrm>
        <a:off x="372805" y="2356270"/>
        <a:ext cx="2058075" cy="720000"/>
      </dsp:txXfrm>
    </dsp:sp>
    <dsp:sp modelId="{E744F526-2734-4028-B614-B4D8CE3EACEE}">
      <dsp:nvSpPr>
        <dsp:cNvPr id="0" name=""/>
        <dsp:cNvSpPr/>
      </dsp:nvSpPr>
      <dsp:spPr>
        <a:xfrm>
          <a:off x="3192368" y="709809"/>
          <a:ext cx="1255425" cy="1255425"/>
        </a:xfrm>
        <a:prstGeom prst="ellipse">
          <a:avLst/>
        </a:prstGeom>
        <a:solidFill>
          <a:schemeClr val="accent6"/>
        </a:solidFill>
        <a:ln>
          <a:noFill/>
        </a:ln>
        <a:effectLst/>
      </dsp:spPr>
      <dsp:style>
        <a:lnRef idx="0">
          <a:scrgbClr r="0" g="0" b="0"/>
        </a:lnRef>
        <a:fillRef idx="1">
          <a:scrgbClr r="0" g="0" b="0"/>
        </a:fillRef>
        <a:effectRef idx="0">
          <a:scrgbClr r="0" g="0" b="0"/>
        </a:effectRef>
        <a:fontRef idx="minor"/>
      </dsp:style>
    </dsp:sp>
    <dsp:sp modelId="{77EB1736-1DEC-4766-AD79-A3EC8CF4E606}">
      <dsp:nvSpPr>
        <dsp:cNvPr id="0" name=""/>
        <dsp:cNvSpPr/>
      </dsp:nvSpPr>
      <dsp:spPr>
        <a:xfrm>
          <a:off x="3459917" y="977359"/>
          <a:ext cx="720326" cy="720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53CCD9-8B0F-4D78-B19F-E8FFDC1334EC}">
      <dsp:nvSpPr>
        <dsp:cNvPr id="0" name=""/>
        <dsp:cNvSpPr/>
      </dsp:nvSpPr>
      <dsp:spPr>
        <a:xfrm>
          <a:off x="2791043"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Calibri Light" panose="020F0302020204030204"/>
            </a:rPr>
            <a:t>Environmental &amp; fiscal sustainability</a:t>
          </a:r>
        </a:p>
      </dsp:txBody>
      <dsp:txXfrm>
        <a:off x="2791043" y="2356270"/>
        <a:ext cx="2058075" cy="720000"/>
      </dsp:txXfrm>
    </dsp:sp>
    <dsp:sp modelId="{5DCBE02C-BE36-48D5-8A40-B2F18B9D9BB0}">
      <dsp:nvSpPr>
        <dsp:cNvPr id="0" name=""/>
        <dsp:cNvSpPr/>
      </dsp:nvSpPr>
      <dsp:spPr>
        <a:xfrm>
          <a:off x="5610606" y="709809"/>
          <a:ext cx="1255425" cy="1255425"/>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5ACD79C3-566F-4C6C-A829-F1759EFAB9F5}">
      <dsp:nvSpPr>
        <dsp:cNvPr id="0" name=""/>
        <dsp:cNvSpPr/>
      </dsp:nvSpPr>
      <dsp:spPr>
        <a:xfrm>
          <a:off x="5878155" y="977359"/>
          <a:ext cx="720326" cy="720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CB3D1C-2A46-4409-A7E1-315657FC38CD}">
      <dsp:nvSpPr>
        <dsp:cNvPr id="0" name=""/>
        <dsp:cNvSpPr/>
      </dsp:nvSpPr>
      <dsp:spPr>
        <a:xfrm>
          <a:off x="5209281"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mj-lt"/>
            </a:rPr>
            <a:t>Measure progress toward Infill growth goals</a:t>
          </a:r>
        </a:p>
      </dsp:txBody>
      <dsp:txXfrm>
        <a:off x="5209281" y="2356270"/>
        <a:ext cx="2058075" cy="720000"/>
      </dsp:txXfrm>
    </dsp:sp>
    <dsp:sp modelId="{F1F5250F-E3A6-4647-9ECE-042ADDC4C06C}">
      <dsp:nvSpPr>
        <dsp:cNvPr id="0" name=""/>
        <dsp:cNvSpPr/>
      </dsp:nvSpPr>
      <dsp:spPr>
        <a:xfrm>
          <a:off x="8028844" y="709809"/>
          <a:ext cx="1255425" cy="1255425"/>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FE998F5B-9652-48F5-BD78-637B116B6F2D}">
      <dsp:nvSpPr>
        <dsp:cNvPr id="0" name=""/>
        <dsp:cNvSpPr/>
      </dsp:nvSpPr>
      <dsp:spPr>
        <a:xfrm>
          <a:off x="8296394" y="977359"/>
          <a:ext cx="720326" cy="720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88EC51-B7E9-40F4-A091-BC61D535E291}">
      <dsp:nvSpPr>
        <dsp:cNvPr id="0" name=""/>
        <dsp:cNvSpPr/>
      </dsp:nvSpPr>
      <dsp:spPr>
        <a:xfrm>
          <a:off x="7627519" y="2356270"/>
          <a:ext cx="205807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latin typeface="+mj-lt"/>
              <a:cs typeface="Calibri" panose="020F0502020204030204" pitchFamily="34" charset="0"/>
            </a:rPr>
            <a:t>Common ground &amp; Collaboration</a:t>
          </a:r>
          <a:endParaRPr lang="en-US" sz="1500" kern="1200" dirty="0">
            <a:latin typeface="+mj-lt"/>
          </a:endParaRPr>
        </a:p>
      </dsp:txBody>
      <dsp:txXfrm>
        <a:off x="7627519" y="2356270"/>
        <a:ext cx="205807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4520-05AA-4790-AFEE-AD17F2D653D1}">
      <dsp:nvSpPr>
        <dsp:cNvPr id="0" name=""/>
        <dsp:cNvSpPr/>
      </dsp:nvSpPr>
      <dsp:spPr>
        <a:xfrm>
          <a:off x="0" y="3048802"/>
          <a:ext cx="6910387" cy="2000344"/>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mj-lt"/>
            </a:rPr>
            <a:t>Since 2009, the Planning Department </a:t>
          </a:r>
          <a:r>
            <a:rPr lang="en-US" sz="2800" kern="1200">
              <a:effectLst>
                <a:outerShdw blurRad="38100" dist="38100" dir="2700000" algn="tl">
                  <a:srgbClr val="000000">
                    <a:alpha val="43137"/>
                  </a:srgbClr>
                </a:outerShdw>
              </a:effectLst>
              <a:latin typeface="+mj-lt"/>
            </a:rPr>
            <a:t>updates the residential unit count</a:t>
          </a:r>
          <a:r>
            <a:rPr lang="en-US" sz="2800" kern="1200">
              <a:latin typeface="+mj-lt"/>
            </a:rPr>
            <a:t> for each parcel based on building &amp; demo permits </a:t>
          </a:r>
        </a:p>
      </dsp:txBody>
      <dsp:txXfrm>
        <a:off x="0" y="3048802"/>
        <a:ext cx="6910387" cy="2000344"/>
      </dsp:txXfrm>
    </dsp:sp>
    <dsp:sp modelId="{D0D54891-C876-48F6-AD5B-573E18B8E738}">
      <dsp:nvSpPr>
        <dsp:cNvPr id="0" name=""/>
        <dsp:cNvSpPr/>
      </dsp:nvSpPr>
      <dsp:spPr>
        <a:xfrm rot="10800000">
          <a:off x="0" y="2277"/>
          <a:ext cx="6910387" cy="3076529"/>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mj-lt"/>
            </a:rPr>
            <a:t>One </a:t>
          </a:r>
          <a:r>
            <a:rPr lang="en-US" sz="2800" kern="1200">
              <a:effectLst>
                <a:outerShdw blurRad="38100" dist="38100" dir="2700000" algn="tl">
                  <a:srgbClr val="000000">
                    <a:alpha val="43137"/>
                  </a:srgbClr>
                </a:outerShdw>
              </a:effectLst>
              <a:latin typeface="+mj-lt"/>
            </a:rPr>
            <a:t>feature class for each year </a:t>
          </a:r>
          <a:r>
            <a:rPr lang="en-US" sz="2800" kern="1200">
              <a:latin typeface="+mj-lt"/>
            </a:rPr>
            <a:t>from the property appraiser (parcel boundaries, sales, sq. ft., valuation, taxes, home ownership, etc.)</a:t>
          </a:r>
        </a:p>
      </dsp:txBody>
      <dsp:txXfrm rot="10800000">
        <a:off x="0" y="2277"/>
        <a:ext cx="6910387" cy="19990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E4AC4-73C3-4C4B-84FB-06EBC675ED7C}">
      <dsp:nvSpPr>
        <dsp:cNvPr id="0" name=""/>
        <dsp:cNvSpPr/>
      </dsp:nvSpPr>
      <dsp:spPr>
        <a:xfrm>
          <a:off x="0" y="61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6D8F2-5C1B-44DB-B584-1D3FF73E1422}">
      <dsp:nvSpPr>
        <dsp:cNvPr id="0" name=""/>
        <dsp:cNvSpPr/>
      </dsp:nvSpPr>
      <dsp:spPr>
        <a:xfrm>
          <a:off x="436480" y="315470"/>
          <a:ext cx="793601" cy="793601"/>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2FD315-F508-40F9-8A3A-6F4443039595}">
      <dsp:nvSpPr>
        <dsp:cNvPr id="0" name=""/>
        <dsp:cNvSpPr/>
      </dsp:nvSpPr>
      <dsp:spPr>
        <a:xfrm>
          <a:off x="1666563" y="61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066800">
            <a:lnSpc>
              <a:spcPct val="100000"/>
            </a:lnSpc>
            <a:spcBef>
              <a:spcPct val="0"/>
            </a:spcBef>
            <a:spcAft>
              <a:spcPct val="35000"/>
            </a:spcAft>
            <a:buNone/>
          </a:pPr>
          <a:r>
            <a:rPr lang="en-US" sz="2400" kern="1200">
              <a:latin typeface="+mj-lt"/>
            </a:rPr>
            <a:t>Simplify exploration</a:t>
          </a:r>
          <a:r>
            <a:rPr lang="en-US" sz="2400" b="0" kern="1200">
              <a:latin typeface="+mj-lt"/>
            </a:rPr>
            <a:t> of multiple</a:t>
          </a:r>
          <a:r>
            <a:rPr lang="en-US" sz="2400" kern="1200">
              <a:latin typeface="+mj-lt"/>
            </a:rPr>
            <a:t> layers &amp; multiple fields</a:t>
          </a:r>
        </a:p>
      </dsp:txBody>
      <dsp:txXfrm>
        <a:off x="1666563" y="616"/>
        <a:ext cx="5243823" cy="1442911"/>
      </dsp:txXfrm>
    </dsp:sp>
    <dsp:sp modelId="{37B3E196-DD2A-463B-81D1-3A4346EB2994}">
      <dsp:nvSpPr>
        <dsp:cNvPr id="0" name=""/>
        <dsp:cNvSpPr/>
      </dsp:nvSpPr>
      <dsp:spPr>
        <a:xfrm>
          <a:off x="0" y="180425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103A9-6465-4954-A3E7-5F197B516E2E}">
      <dsp:nvSpPr>
        <dsp:cNvPr id="0" name=""/>
        <dsp:cNvSpPr/>
      </dsp:nvSpPr>
      <dsp:spPr>
        <a:xfrm>
          <a:off x="436480" y="2128911"/>
          <a:ext cx="793601" cy="793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09FCDF-0057-4BD9-A0E9-596DDF155E9F}">
      <dsp:nvSpPr>
        <dsp:cNvPr id="0" name=""/>
        <dsp:cNvSpPr/>
      </dsp:nvSpPr>
      <dsp:spPr>
        <a:xfrm>
          <a:off x="1666563" y="180425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Easy for non-GIS user to explore</a:t>
          </a:r>
          <a:endParaRPr lang="en-US" sz="2400" kern="1200"/>
        </a:p>
      </dsp:txBody>
      <dsp:txXfrm>
        <a:off x="1666563" y="1804256"/>
        <a:ext cx="5243823" cy="1442911"/>
      </dsp:txXfrm>
    </dsp:sp>
    <dsp:sp modelId="{159D33A5-E385-4A80-994E-DD77FB4E7EB4}">
      <dsp:nvSpPr>
        <dsp:cNvPr id="0" name=""/>
        <dsp:cNvSpPr/>
      </dsp:nvSpPr>
      <dsp:spPr>
        <a:xfrm>
          <a:off x="0" y="3607896"/>
          <a:ext cx="6910387" cy="144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21DD18-7FAB-4BBC-B999-D49EDAC78EC4}">
      <dsp:nvSpPr>
        <dsp:cNvPr id="0" name=""/>
        <dsp:cNvSpPr/>
      </dsp:nvSpPr>
      <dsp:spPr>
        <a:xfrm>
          <a:off x="436480" y="3932551"/>
          <a:ext cx="793601" cy="793601"/>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755D7E-AC35-48E8-B55D-9F405D3A26C8}">
      <dsp:nvSpPr>
        <dsp:cNvPr id="0" name=""/>
        <dsp:cNvSpPr/>
      </dsp:nvSpPr>
      <dsp:spPr>
        <a:xfrm>
          <a:off x="1666563" y="3607896"/>
          <a:ext cx="5243823" cy="144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708" tIns="152708" rIns="152708" bIns="152708"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alibri Light" panose="020F0302020204030204"/>
            </a:rPr>
            <a:t>Dataset needed for out of the box time slider would be 1.5 million features…</a:t>
          </a:r>
          <a:endParaRPr lang="en-US" sz="2400" kern="1200" dirty="0"/>
        </a:p>
      </dsp:txBody>
      <dsp:txXfrm>
        <a:off x="1666563" y="3607896"/>
        <a:ext cx="5243823" cy="1442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5272B-3C2E-4DF8-8399-B8F2B9D188FD}">
      <dsp:nvSpPr>
        <dsp:cNvPr id="0" name=""/>
        <dsp:cNvSpPr/>
      </dsp:nvSpPr>
      <dsp:spPr>
        <a:xfrm>
          <a:off x="0" y="205487"/>
          <a:ext cx="3829247" cy="17842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err="1"/>
            <a:t>ArcPy</a:t>
          </a:r>
          <a:r>
            <a:rPr lang="en-US" sz="2500" kern="1200" dirty="0"/>
            <a:t> (</a:t>
          </a:r>
          <a:r>
            <a:rPr lang="en-US" sz="2500" kern="1200" dirty="0" err="1"/>
            <a:t>SummarizeWithin</a:t>
          </a:r>
          <a:r>
            <a:rPr lang="en-US" sz="2500" kern="1200" dirty="0"/>
            <a:t>), Pandas, ArcGIS Python API (Spatially Enabled </a:t>
          </a:r>
          <a:r>
            <a:rPr lang="en-US" sz="2500" kern="1200" dirty="0" err="1"/>
            <a:t>Dataframes</a:t>
          </a:r>
          <a:r>
            <a:rPr lang="en-US" sz="2500" kern="1200" dirty="0"/>
            <a:t>)</a:t>
          </a:r>
        </a:p>
      </dsp:txBody>
      <dsp:txXfrm>
        <a:off x="87100" y="292587"/>
        <a:ext cx="3655047" cy="1610050"/>
      </dsp:txXfrm>
    </dsp:sp>
    <dsp:sp modelId="{E79D375F-F9A8-4C83-9544-C520DAC47B44}">
      <dsp:nvSpPr>
        <dsp:cNvPr id="0" name=""/>
        <dsp:cNvSpPr/>
      </dsp:nvSpPr>
      <dsp:spPr>
        <a:xfrm>
          <a:off x="0" y="2061738"/>
          <a:ext cx="3829247" cy="1784250"/>
        </a:xfrm>
        <a:prstGeom prst="roundRect">
          <a:avLst/>
        </a:prstGeom>
        <a:solidFill>
          <a:schemeClr val="accent2">
            <a:hueOff val="597799"/>
            <a:satOff val="368"/>
            <a:lumOff val="48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Iterative – mapped out the JavaScript as I was writing the Python</a:t>
          </a:r>
        </a:p>
      </dsp:txBody>
      <dsp:txXfrm>
        <a:off x="87100" y="2148838"/>
        <a:ext cx="3655047" cy="1610050"/>
      </dsp:txXfrm>
    </dsp:sp>
    <dsp:sp modelId="{8B622076-F449-4BC7-AF23-6114072B7A6C}">
      <dsp:nvSpPr>
        <dsp:cNvPr id="0" name=""/>
        <dsp:cNvSpPr/>
      </dsp:nvSpPr>
      <dsp:spPr>
        <a:xfrm>
          <a:off x="0" y="3917988"/>
          <a:ext cx="3829247" cy="1784250"/>
        </a:xfrm>
        <a:prstGeom prst="roundRect">
          <a:avLst/>
        </a:prstGeom>
        <a:solidFill>
          <a:schemeClr val="accent2">
            <a:hueOff val="1195599"/>
            <a:satOff val="735"/>
            <a:lumOff val="960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Coordinate layer &amp; field names with HTML &amp; JavaScript to simplify coding and maintenance</a:t>
          </a:r>
        </a:p>
      </dsp:txBody>
      <dsp:txXfrm>
        <a:off x="87100" y="4005088"/>
        <a:ext cx="3655047" cy="16100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0445C-EBFE-44E1-94E4-56AC9C4CCD0E}">
      <dsp:nvSpPr>
        <dsp:cNvPr id="0" name=""/>
        <dsp:cNvSpPr/>
      </dsp:nvSpPr>
      <dsp:spPr>
        <a:xfrm>
          <a:off x="0" y="5406898"/>
          <a:ext cx="1764974" cy="70965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Point </a:t>
          </a:r>
          <a:r>
            <a:rPr lang="en-US" sz="2500" kern="1200" dirty="0" err="1"/>
            <a:t>Lyrs</a:t>
          </a:r>
          <a:endParaRPr lang="en-US" sz="2500" kern="1200" dirty="0"/>
        </a:p>
      </dsp:txBody>
      <dsp:txXfrm>
        <a:off x="0" y="5406898"/>
        <a:ext cx="1764974" cy="709652"/>
      </dsp:txXfrm>
    </dsp:sp>
    <dsp:sp modelId="{7070EE0F-1C18-47F7-B0D3-C335D4E0E2DE}">
      <dsp:nvSpPr>
        <dsp:cNvPr id="0" name=""/>
        <dsp:cNvSpPr/>
      </dsp:nvSpPr>
      <dsp:spPr>
        <a:xfrm>
          <a:off x="1764974" y="5406898"/>
          <a:ext cx="5294922" cy="70965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a:t>Convert same data into point layers for clustering labels</a:t>
          </a:r>
        </a:p>
      </dsp:txBody>
      <dsp:txXfrm>
        <a:off x="1764974" y="5406898"/>
        <a:ext cx="5294922" cy="709652"/>
      </dsp:txXfrm>
    </dsp:sp>
    <dsp:sp modelId="{54693EF1-42CB-4FFC-A4FC-E556DFD67B7B}">
      <dsp:nvSpPr>
        <dsp:cNvPr id="0" name=""/>
        <dsp:cNvSpPr/>
      </dsp:nvSpPr>
      <dsp:spPr>
        <a:xfrm rot="10800000">
          <a:off x="0" y="4326097"/>
          <a:ext cx="1764974" cy="109144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Separate</a:t>
          </a:r>
        </a:p>
      </dsp:txBody>
      <dsp:txXfrm rot="-10800000">
        <a:off x="0" y="4326097"/>
        <a:ext cx="1764974" cy="709439"/>
      </dsp:txXfrm>
    </dsp:sp>
    <dsp:sp modelId="{688A52E8-4B97-45C3-9AB8-029FFB45EEC5}">
      <dsp:nvSpPr>
        <dsp:cNvPr id="0" name=""/>
        <dsp:cNvSpPr/>
      </dsp:nvSpPr>
      <dsp:spPr>
        <a:xfrm>
          <a:off x="1764974" y="4326097"/>
          <a:ext cx="5294922" cy="709439"/>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a:t>Separate into separate layers for each attribute of interest</a:t>
          </a:r>
        </a:p>
      </dsp:txBody>
      <dsp:txXfrm>
        <a:off x="1764974" y="4326097"/>
        <a:ext cx="5294922" cy="709439"/>
      </dsp:txXfrm>
    </dsp:sp>
    <dsp:sp modelId="{29A79621-AB5C-434E-83E2-972BD39FD945}">
      <dsp:nvSpPr>
        <dsp:cNvPr id="0" name=""/>
        <dsp:cNvSpPr/>
      </dsp:nvSpPr>
      <dsp:spPr>
        <a:xfrm rot="10800000">
          <a:off x="0" y="3245297"/>
          <a:ext cx="1764974" cy="1091445"/>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New Fields</a:t>
          </a:r>
        </a:p>
      </dsp:txBody>
      <dsp:txXfrm rot="-10800000">
        <a:off x="0" y="3245297"/>
        <a:ext cx="1764974" cy="709439"/>
      </dsp:txXfrm>
    </dsp:sp>
    <dsp:sp modelId="{7B30CF08-D29C-4C37-A921-C4D8AD688819}">
      <dsp:nvSpPr>
        <dsp:cNvPr id="0" name=""/>
        <dsp:cNvSpPr/>
      </dsp:nvSpPr>
      <dsp:spPr>
        <a:xfrm>
          <a:off x="1764974" y="3245297"/>
          <a:ext cx="5294922" cy="709439"/>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a:t>Calculate new fields for annual &amp; total change</a:t>
          </a:r>
        </a:p>
      </dsp:txBody>
      <dsp:txXfrm>
        <a:off x="1764974" y="3245297"/>
        <a:ext cx="5294922" cy="709439"/>
      </dsp:txXfrm>
    </dsp:sp>
    <dsp:sp modelId="{BC185DC8-FBAE-4114-914A-718E202A6DC0}">
      <dsp:nvSpPr>
        <dsp:cNvPr id="0" name=""/>
        <dsp:cNvSpPr/>
      </dsp:nvSpPr>
      <dsp:spPr>
        <a:xfrm rot="10800000">
          <a:off x="0" y="2164496"/>
          <a:ext cx="1764974" cy="1091445"/>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Summarize</a:t>
          </a:r>
        </a:p>
      </dsp:txBody>
      <dsp:txXfrm rot="-10800000">
        <a:off x="0" y="2164496"/>
        <a:ext cx="1764974" cy="709439"/>
      </dsp:txXfrm>
    </dsp:sp>
    <dsp:sp modelId="{E12D3AEA-4699-4239-9D12-D63A6AD7D9B7}">
      <dsp:nvSpPr>
        <dsp:cNvPr id="0" name=""/>
        <dsp:cNvSpPr/>
      </dsp:nvSpPr>
      <dsp:spPr>
        <a:xfrm>
          <a:off x="1764974" y="2164496"/>
          <a:ext cx="5294922" cy="709439"/>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a:t>Summarize data within the hexagrams</a:t>
          </a:r>
        </a:p>
      </dsp:txBody>
      <dsp:txXfrm>
        <a:off x="1764974" y="2164496"/>
        <a:ext cx="5294922" cy="709439"/>
      </dsp:txXfrm>
    </dsp:sp>
    <dsp:sp modelId="{2A624AF9-5E61-4BB9-80EB-7D154B4920C4}">
      <dsp:nvSpPr>
        <dsp:cNvPr id="0" name=""/>
        <dsp:cNvSpPr/>
      </dsp:nvSpPr>
      <dsp:spPr>
        <a:xfrm rot="10800000">
          <a:off x="0" y="1083695"/>
          <a:ext cx="1764974" cy="1091445"/>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New Fields</a:t>
          </a:r>
        </a:p>
      </dsp:txBody>
      <dsp:txXfrm rot="-10800000">
        <a:off x="0" y="1083695"/>
        <a:ext cx="1764974" cy="709439"/>
      </dsp:txXfrm>
    </dsp:sp>
    <dsp:sp modelId="{D8ACAEAC-4B5D-46F1-AC51-FC4444337DCA}">
      <dsp:nvSpPr>
        <dsp:cNvPr id="0" name=""/>
        <dsp:cNvSpPr/>
      </dsp:nvSpPr>
      <dsp:spPr>
        <a:xfrm>
          <a:off x="1764974" y="1083695"/>
          <a:ext cx="5294922" cy="709439"/>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a:t>Calculate any new fields (non-residential sf &amp; inflation)</a:t>
          </a:r>
        </a:p>
      </dsp:txBody>
      <dsp:txXfrm>
        <a:off x="1764974" y="1083695"/>
        <a:ext cx="5294922" cy="709439"/>
      </dsp:txXfrm>
    </dsp:sp>
    <dsp:sp modelId="{6B5EC41B-2B2C-463B-8E21-995E20DA5900}">
      <dsp:nvSpPr>
        <dsp:cNvPr id="0" name=""/>
        <dsp:cNvSpPr/>
      </dsp:nvSpPr>
      <dsp:spPr>
        <a:xfrm rot="10800000">
          <a:off x="0" y="2894"/>
          <a:ext cx="1764974" cy="1091445"/>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5525" tIns="177800" rIns="125525"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Clean</a:t>
          </a:r>
        </a:p>
      </dsp:txBody>
      <dsp:txXfrm rot="-10800000">
        <a:off x="0" y="2894"/>
        <a:ext cx="1764974" cy="709439"/>
      </dsp:txXfrm>
    </dsp:sp>
    <dsp:sp modelId="{3D637528-AD59-45C6-BA91-82F85727C4B7}">
      <dsp:nvSpPr>
        <dsp:cNvPr id="0" name=""/>
        <dsp:cNvSpPr/>
      </dsp:nvSpPr>
      <dsp:spPr>
        <a:xfrm>
          <a:off x="1764974" y="2894"/>
          <a:ext cx="5294922" cy="709439"/>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406" tIns="215900" rIns="107406" bIns="215900" numCol="1" spcCol="1270" anchor="ctr" anchorCtr="0">
          <a:noAutofit/>
        </a:bodyPr>
        <a:lstStyle/>
        <a:p>
          <a:pPr marL="0" lvl="0" indent="0" algn="l" defTabSz="755650">
            <a:lnSpc>
              <a:spcPct val="90000"/>
            </a:lnSpc>
            <a:spcBef>
              <a:spcPct val="0"/>
            </a:spcBef>
            <a:spcAft>
              <a:spcPct val="35000"/>
            </a:spcAft>
            <a:buNone/>
          </a:pPr>
          <a:r>
            <a:rPr lang="en-US" sz="1700" kern="1200" dirty="0"/>
            <a:t>Account for changes in classification</a:t>
          </a:r>
        </a:p>
      </dsp:txBody>
      <dsp:txXfrm>
        <a:off x="1764974" y="2894"/>
        <a:ext cx="5294922" cy="709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431EC-E5DC-4C91-BE42-91308703B707}">
      <dsp:nvSpPr>
        <dsp:cNvPr id="0" name=""/>
        <dsp:cNvSpPr/>
      </dsp:nvSpPr>
      <dsp:spPr>
        <a:xfrm>
          <a:off x="0" y="0"/>
          <a:ext cx="8675451" cy="1103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ArcGIS Maps SDK 4.27 / JavaScript</a:t>
          </a:r>
        </a:p>
      </dsp:txBody>
      <dsp:txXfrm>
        <a:off x="53859" y="53859"/>
        <a:ext cx="8567733" cy="995592"/>
      </dsp:txXfrm>
    </dsp:sp>
    <dsp:sp modelId="{9DB59E17-8798-4500-8961-67338DC1CE57}">
      <dsp:nvSpPr>
        <dsp:cNvPr id="0" name=""/>
        <dsp:cNvSpPr/>
      </dsp:nvSpPr>
      <dsp:spPr>
        <a:xfrm>
          <a:off x="0" y="1597992"/>
          <a:ext cx="8675451" cy="1103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err="1"/>
            <a:t>Bulma</a:t>
          </a:r>
          <a:r>
            <a:rPr lang="en-US" sz="4600" kern="1200" dirty="0"/>
            <a:t> CSS Framework</a:t>
          </a:r>
        </a:p>
      </dsp:txBody>
      <dsp:txXfrm>
        <a:off x="53859" y="1651851"/>
        <a:ext cx="8567733" cy="9955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45436-377A-4D83-B597-4165C311A425}" type="datetimeFigureOut">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BD4E9-F597-4FBB-A181-25D5B5A9255A}" type="slidenum">
              <a:t>‹#›</a:t>
            </a:fld>
            <a:endParaRPr lang="en-US"/>
          </a:p>
        </p:txBody>
      </p:sp>
    </p:spTree>
    <p:extLst>
      <p:ext uri="{BB962C8B-B14F-4D97-AF65-F5344CB8AC3E}">
        <p14:creationId xmlns:p14="http://schemas.microsoft.com/office/powerpoint/2010/main" val="506293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Good afternoon &amp; thank you for joining us this first day of the workshop.</a:t>
            </a:r>
            <a:endParaRPr lang="en-US" sz="2800"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sz="2800"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Today I’ll be sharing a project to process &amp; visualize 15 years of parcel data. It consists both of a python script to </a:t>
            </a:r>
            <a:r>
              <a:rPr lang="en-US" sz="1800" b="0" i="0" u="none" strike="noStrike" dirty="0" err="1">
                <a:solidFill>
                  <a:srgbClr val="000000"/>
                </a:solidFill>
                <a:effectLst/>
                <a:latin typeface="Calibri" panose="020F0502020204030204" pitchFamily="34" charset="0"/>
              </a:rPr>
              <a:t>pepare</a:t>
            </a:r>
            <a:r>
              <a:rPr lang="en-US" sz="1800" b="0" i="0" u="none" strike="noStrike" dirty="0">
                <a:solidFill>
                  <a:srgbClr val="000000"/>
                </a:solidFill>
                <a:effectLst/>
                <a:latin typeface="Calibri" panose="020F0502020204030204" pitchFamily="34" charset="0"/>
              </a:rPr>
              <a:t> the data and a custom web application for users to interact with it. </a:t>
            </a:r>
            <a:r>
              <a:rPr lang="en-US" sz="1800" b="0" i="0" dirty="0">
                <a:solidFill>
                  <a:srgbClr val="000000"/>
                </a:solidFill>
                <a:effectLst/>
                <a:latin typeface="Calibri" panose="020F0502020204030204" pitchFamily="34" charset="0"/>
              </a:rPr>
              <a:t>​</a:t>
            </a:r>
            <a:endParaRPr lang="en-US" sz="2800"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rPr lang="en-US" smtClean="0"/>
              <a:t>1</a:t>
            </a:fld>
            <a:endParaRPr lang="en-US"/>
          </a:p>
        </p:txBody>
      </p:sp>
    </p:spTree>
    <p:extLst>
      <p:ext uri="{BB962C8B-B14F-4D97-AF65-F5344CB8AC3E}">
        <p14:creationId xmlns:p14="http://schemas.microsoft.com/office/powerpoint/2010/main" val="2803126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So that explains the purpose for massively reformatting the dataset, but why take the next step &amp; do a custom web application?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t>13</a:t>
            </a:fld>
            <a:endParaRPr lang="en-US"/>
          </a:p>
        </p:txBody>
      </p:sp>
    </p:spTree>
    <p:extLst>
      <p:ext uri="{BB962C8B-B14F-4D97-AF65-F5344CB8AC3E}">
        <p14:creationId xmlns:p14="http://schemas.microsoft.com/office/powerpoint/2010/main" val="397036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15</a:t>
            </a:fld>
            <a:endParaRPr lang="en-US"/>
          </a:p>
        </p:txBody>
      </p:sp>
    </p:spTree>
    <p:extLst>
      <p:ext uri="{BB962C8B-B14F-4D97-AF65-F5344CB8AC3E}">
        <p14:creationId xmlns:p14="http://schemas.microsoft.com/office/powerpoint/2010/main" val="139297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18</a:t>
            </a:fld>
            <a:endParaRPr lang="en-US"/>
          </a:p>
        </p:txBody>
      </p:sp>
    </p:spTree>
    <p:extLst>
      <p:ext uri="{BB962C8B-B14F-4D97-AF65-F5344CB8AC3E}">
        <p14:creationId xmlns:p14="http://schemas.microsoft.com/office/powerpoint/2010/main" val="251986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From user interface point of view, wanted each tool to work seamlessly with each other so that was a coding exercise to solve. </a:t>
            </a:r>
          </a:p>
        </p:txBody>
      </p:sp>
      <p:sp>
        <p:nvSpPr>
          <p:cNvPr id="4" name="Slide Number Placeholder 3"/>
          <p:cNvSpPr>
            <a:spLocks noGrp="1"/>
          </p:cNvSpPr>
          <p:nvPr>
            <p:ph type="sldNum" sz="quarter" idx="5"/>
          </p:nvPr>
        </p:nvSpPr>
        <p:spPr/>
        <p:txBody>
          <a:bodyPr/>
          <a:lstStyle/>
          <a:p>
            <a:fld id="{85CBD4E9-F597-4FBB-A181-25D5B5A9255A}" type="slidenum">
              <a:rPr lang="en-US" smtClean="0"/>
              <a:t>20</a:t>
            </a:fld>
            <a:endParaRPr lang="en-US"/>
          </a:p>
        </p:txBody>
      </p:sp>
    </p:spTree>
    <p:extLst>
      <p:ext uri="{BB962C8B-B14F-4D97-AF65-F5344CB8AC3E}">
        <p14:creationId xmlns:p14="http://schemas.microsoft.com/office/powerpoint/2010/main" val="356261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 placeholders for future phases. </a:t>
            </a:r>
          </a:p>
          <a:p>
            <a:r>
              <a:rPr lang="en-US" dirty="0">
                <a:ea typeface="Calibri"/>
                <a:cs typeface="Calibri"/>
              </a:rPr>
              <a:t>+ plan to also add tab panel for indicators &amp; popups for individual bin values</a:t>
            </a:r>
          </a:p>
          <a:p>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21</a:t>
            </a:fld>
            <a:endParaRPr lang="en-US"/>
          </a:p>
        </p:txBody>
      </p:sp>
    </p:spTree>
    <p:extLst>
      <p:ext uri="{BB962C8B-B14F-4D97-AF65-F5344CB8AC3E}">
        <p14:creationId xmlns:p14="http://schemas.microsoft.com/office/powerpoint/2010/main" val="2150524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tools can be used to see impacts of policy decisions and investments.</a:t>
            </a:r>
          </a:p>
          <a:p>
            <a:r>
              <a:rPr lang="en-US" dirty="0"/>
              <a:t> </a:t>
            </a:r>
          </a:p>
          <a:p>
            <a:r>
              <a:rPr lang="en-US" dirty="0"/>
              <a:t>Here we see where a mostly vacant and aging strip mall was replaced by a Whole Foods.</a:t>
            </a:r>
          </a:p>
        </p:txBody>
      </p:sp>
      <p:sp>
        <p:nvSpPr>
          <p:cNvPr id="4" name="Slide Number Placeholder 3"/>
          <p:cNvSpPr>
            <a:spLocks noGrp="1"/>
          </p:cNvSpPr>
          <p:nvPr>
            <p:ph type="sldNum" sz="quarter" idx="5"/>
          </p:nvPr>
        </p:nvSpPr>
        <p:spPr/>
        <p:txBody>
          <a:bodyPr/>
          <a:lstStyle/>
          <a:p>
            <a:fld id="{85CBD4E9-F597-4FBB-A181-25D5B5A9255A}" type="slidenum">
              <a:rPr lang="en-US" smtClean="0"/>
              <a:t>22</a:t>
            </a:fld>
            <a:endParaRPr lang="en-US"/>
          </a:p>
        </p:txBody>
      </p:sp>
    </p:spTree>
    <p:extLst>
      <p:ext uri="{BB962C8B-B14F-4D97-AF65-F5344CB8AC3E}">
        <p14:creationId xmlns:p14="http://schemas.microsoft.com/office/powerpoint/2010/main" val="395603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rezoning was approved in greenfield land to allow homes &amp; apartments.</a:t>
            </a:r>
          </a:p>
        </p:txBody>
      </p:sp>
      <p:sp>
        <p:nvSpPr>
          <p:cNvPr id="4" name="Slide Number Placeholder 3"/>
          <p:cNvSpPr>
            <a:spLocks noGrp="1"/>
          </p:cNvSpPr>
          <p:nvPr>
            <p:ph type="sldNum" sz="quarter" idx="5"/>
          </p:nvPr>
        </p:nvSpPr>
        <p:spPr/>
        <p:txBody>
          <a:bodyPr/>
          <a:lstStyle/>
          <a:p>
            <a:fld id="{85CBD4E9-F597-4FBB-A181-25D5B5A9255A}" type="slidenum">
              <a:rPr lang="en-US" smtClean="0"/>
              <a:t>23</a:t>
            </a:fld>
            <a:endParaRPr lang="en-US"/>
          </a:p>
        </p:txBody>
      </p:sp>
    </p:spTree>
    <p:extLst>
      <p:ext uri="{BB962C8B-B14F-4D97-AF65-F5344CB8AC3E}">
        <p14:creationId xmlns:p14="http://schemas.microsoft.com/office/powerpoint/2010/main" val="3065346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 long term roadway &amp; infrastructure project converted an industrial road near downtown into a pedestrian friendly area. We see many, many new apartments built since then.</a:t>
            </a:r>
          </a:p>
        </p:txBody>
      </p:sp>
      <p:sp>
        <p:nvSpPr>
          <p:cNvPr id="4" name="Slide Number Placeholder 3"/>
          <p:cNvSpPr>
            <a:spLocks noGrp="1"/>
          </p:cNvSpPr>
          <p:nvPr>
            <p:ph type="sldNum" sz="quarter" idx="5"/>
          </p:nvPr>
        </p:nvSpPr>
        <p:spPr/>
        <p:txBody>
          <a:bodyPr/>
          <a:lstStyle/>
          <a:p>
            <a:fld id="{85CBD4E9-F597-4FBB-A181-25D5B5A9255A}" type="slidenum">
              <a:rPr lang="en-US" smtClean="0"/>
              <a:t>24</a:t>
            </a:fld>
            <a:endParaRPr lang="en-US"/>
          </a:p>
        </p:txBody>
      </p:sp>
    </p:spTree>
    <p:extLst>
      <p:ext uri="{BB962C8B-B14F-4D97-AF65-F5344CB8AC3E}">
        <p14:creationId xmlns:p14="http://schemas.microsoft.com/office/powerpoint/2010/main" val="146463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onto the process… Spatially Enabled </a:t>
            </a:r>
            <a:r>
              <a:rPr lang="en-US" dirty="0" err="1"/>
              <a:t>Dataframes</a:t>
            </a:r>
            <a:r>
              <a:rPr lang="en-US" dirty="0"/>
              <a:t> allowed me to cut my runtime in half, so I’ve included a link at the end if you would like to check it out.</a:t>
            </a:r>
          </a:p>
        </p:txBody>
      </p:sp>
      <p:sp>
        <p:nvSpPr>
          <p:cNvPr id="4" name="Slide Number Placeholder 3"/>
          <p:cNvSpPr>
            <a:spLocks noGrp="1"/>
          </p:cNvSpPr>
          <p:nvPr>
            <p:ph type="sldNum" sz="quarter" idx="5"/>
          </p:nvPr>
        </p:nvSpPr>
        <p:spPr/>
        <p:txBody>
          <a:bodyPr/>
          <a:lstStyle/>
          <a:p>
            <a:fld id="{85CBD4E9-F597-4FBB-A181-25D5B5A9255A}" type="slidenum">
              <a:rPr lang="en-US" smtClean="0"/>
              <a:t>26</a:t>
            </a:fld>
            <a:endParaRPr lang="en-US"/>
          </a:p>
        </p:txBody>
      </p:sp>
    </p:spTree>
    <p:extLst>
      <p:ext uri="{BB962C8B-B14F-4D97-AF65-F5344CB8AC3E}">
        <p14:creationId xmlns:p14="http://schemas.microsoft.com/office/powerpoint/2010/main" val="27694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Calibri" panose="020F0502020204030204" pitchFamily="34" charset="0"/>
              </a:rPr>
              <a:t>Since our </a:t>
            </a:r>
            <a:r>
              <a:rPr lang="en-US" sz="1200" b="0" i="0" u="none" strike="noStrike" dirty="0" err="1">
                <a:solidFill>
                  <a:srgbClr val="000000"/>
                </a:solidFill>
                <a:effectLst/>
                <a:latin typeface="Calibri" panose="020F0502020204030204" pitchFamily="34" charset="0"/>
              </a:rPr>
              <a:t>ocal</a:t>
            </a:r>
            <a:r>
              <a:rPr lang="en-US" sz="1200" b="0" i="0" u="none" strike="noStrike" dirty="0">
                <a:solidFill>
                  <a:srgbClr val="000000"/>
                </a:solidFill>
                <a:effectLst/>
                <a:latin typeface="Calibri" panose="020F0502020204030204" pitchFamily="34" charset="0"/>
              </a:rPr>
              <a:t> government is part of the ESRI ecosystem it made sense to use the ArcGIS Maps SDK.</a:t>
            </a:r>
            <a:r>
              <a:rPr lang="en-US" sz="1200" b="0" i="0" dirty="0">
                <a:solidFill>
                  <a:srgbClr val="000000"/>
                </a:solidFill>
                <a:effectLst/>
                <a:latin typeface="Calibri" panose="020F0502020204030204" pitchFamily="34" charset="0"/>
              </a:rPr>
              <a:t>​</a:t>
            </a:r>
          </a:p>
          <a:p>
            <a:endParaRPr lang="en-US" sz="1200" b="0" i="0" dirty="0">
              <a:solidFill>
                <a:srgbClr val="000000"/>
              </a:solidFill>
              <a:effectLst/>
              <a:latin typeface="Calibri" panose="020F0502020204030204" pitchFamily="34" charset="0"/>
            </a:endParaRPr>
          </a:p>
          <a:p>
            <a:r>
              <a:rPr lang="en-US" sz="1200" b="0" i="0" dirty="0" err="1">
                <a:solidFill>
                  <a:srgbClr val="000000"/>
                </a:solidFill>
                <a:effectLst/>
                <a:latin typeface="Calibri" panose="020F0502020204030204" pitchFamily="34" charset="0"/>
              </a:rPr>
              <a:t>Bulma</a:t>
            </a:r>
            <a:r>
              <a:rPr lang="en-US" sz="1200" b="0" i="0" dirty="0">
                <a:solidFill>
                  <a:srgbClr val="000000"/>
                </a:solidFill>
                <a:effectLst/>
                <a:latin typeface="Calibri" panose="020F0502020204030204" pitchFamily="34" charset="0"/>
              </a:rPr>
              <a:t> is a framework that simplifies styling and building responsive mobile applications. I saw an article about it and just wanted to try it out as an alternative to Bootstrap.</a:t>
            </a:r>
          </a:p>
        </p:txBody>
      </p:sp>
      <p:sp>
        <p:nvSpPr>
          <p:cNvPr id="4" name="Slide Number Placeholder 3"/>
          <p:cNvSpPr>
            <a:spLocks noGrp="1"/>
          </p:cNvSpPr>
          <p:nvPr>
            <p:ph type="sldNum" sz="quarter" idx="5"/>
          </p:nvPr>
        </p:nvSpPr>
        <p:spPr/>
        <p:txBody>
          <a:bodyPr/>
          <a:lstStyle/>
          <a:p>
            <a:fld id="{85CBD4E9-F597-4FBB-A181-25D5B5A9255A}" type="slidenum">
              <a:rPr lang="en-US" smtClean="0"/>
              <a:t>28</a:t>
            </a:fld>
            <a:endParaRPr lang="en-US"/>
          </a:p>
        </p:txBody>
      </p:sp>
    </p:spTree>
    <p:extLst>
      <p:ext uri="{BB962C8B-B14F-4D97-AF65-F5344CB8AC3E}">
        <p14:creationId xmlns:p14="http://schemas.microsoft.com/office/powerpoint/2010/main" val="407052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I’ll start by talking about what motivated me to do this, what I hope you’ll learn, then I’ll walk though the app and wrap up with the process that went into creating it.</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rPr lang="en-US" smtClean="0"/>
              <a:t>2</a:t>
            </a:fld>
            <a:endParaRPr lang="en-US"/>
          </a:p>
        </p:txBody>
      </p:sp>
    </p:spTree>
    <p:extLst>
      <p:ext uri="{BB962C8B-B14F-4D97-AF65-F5344CB8AC3E}">
        <p14:creationId xmlns:p14="http://schemas.microsoft.com/office/powerpoint/2010/main" val="4229639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Solved this by using global variables to set the state of application when the user makes a choice so that it applies to all the other event listeners.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This was facilitated during the data processing step by naming the layers, fields &amp; radio buttons in a coordinated way as I mentioned a couple of slides back.</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rPr lang="en-US" smtClean="0"/>
              <a:t>29</a:t>
            </a:fld>
            <a:endParaRPr lang="en-US"/>
          </a:p>
        </p:txBody>
      </p:sp>
    </p:spTree>
    <p:extLst>
      <p:ext uri="{BB962C8B-B14F-4D97-AF65-F5344CB8AC3E}">
        <p14:creationId xmlns:p14="http://schemas.microsoft.com/office/powerpoint/2010/main" val="2151073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165100"/>
            <a:r>
              <a:rPr lang="en-US" dirty="0"/>
              <a:t>Rather than creating 20 or more different renderers, had only 2 – one for time series &amp; one for hotspots.</a:t>
            </a:r>
          </a:p>
          <a:p>
            <a:pPr marL="0" lvl="1" indent="-165100"/>
            <a:endParaRPr lang="en-US" dirty="0"/>
          </a:p>
          <a:p>
            <a:pPr marL="0" lvl="1" indent="-165100"/>
            <a:r>
              <a:rPr lang="en-US" dirty="0"/>
              <a:t>The time renderer was most complicated, so I relied on a JavaScript object that stored all class break values &amp; colors. This allows adjustments to be done all within one block of code, making for much easier fine tuning and maintenance over time. I used that and switch statements to feed the actual renderer function.</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5CBD4E9-F597-4FBB-A181-25D5B5A9255A}" type="slidenum">
              <a:rPr lang="en-US" smtClean="0"/>
              <a:t>30</a:t>
            </a:fld>
            <a:endParaRPr lang="en-US"/>
          </a:p>
        </p:txBody>
      </p:sp>
    </p:spTree>
    <p:extLst>
      <p:ext uri="{BB962C8B-B14F-4D97-AF65-F5344CB8AC3E}">
        <p14:creationId xmlns:p14="http://schemas.microsoft.com/office/powerpoint/2010/main" val="320234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Did whole project, turned it in so I could graduate, then recoded everything based on lessons learned for better performance, more intuitive UI &amp; easier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since updated the python script to account for the first two &amp; will do the same for the third.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benefit of having the python script – once the adjustments are made, it’s simple to update all the resulting feature classes. </a:t>
            </a:r>
          </a:p>
          <a:p>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31</a:t>
            </a:fld>
            <a:endParaRPr lang="en-US"/>
          </a:p>
        </p:txBody>
      </p:sp>
    </p:spTree>
    <p:extLst>
      <p:ext uri="{BB962C8B-B14F-4D97-AF65-F5344CB8AC3E}">
        <p14:creationId xmlns:p14="http://schemas.microsoft.com/office/powerpoint/2010/main" val="835617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Went back to the initial year (2009) and looked for parcels that had both townhouse/condo and open space under the same owner name, then overlaid each subsequent year on these to see if any changes in parcel boundaries had occurred. This revealed about 10 instances over the 14-year period where this happened. Keep a separate feature class of these parcels so I can then account for those needed adjustments in the Python script prior to splitting the parcel data into the bins.</a:t>
            </a:r>
          </a:p>
        </p:txBody>
      </p:sp>
      <p:sp>
        <p:nvSpPr>
          <p:cNvPr id="4" name="Slide Number Placeholder 3"/>
          <p:cNvSpPr>
            <a:spLocks noGrp="1"/>
          </p:cNvSpPr>
          <p:nvPr>
            <p:ph type="sldNum" sz="quarter" idx="5"/>
          </p:nvPr>
        </p:nvSpPr>
        <p:spPr/>
        <p:txBody>
          <a:bodyPr/>
          <a:lstStyle/>
          <a:p>
            <a:fld id="{85CBD4E9-F597-4FBB-A181-25D5B5A9255A}" type="slidenum">
              <a:rPr lang="en-US" smtClean="0"/>
              <a:t>32</a:t>
            </a:fld>
            <a:endParaRPr lang="en-US"/>
          </a:p>
        </p:txBody>
      </p:sp>
    </p:spTree>
    <p:extLst>
      <p:ext uri="{BB962C8B-B14F-4D97-AF65-F5344CB8AC3E}">
        <p14:creationId xmlns:p14="http://schemas.microsoft.com/office/powerpoint/2010/main" val="3977581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Did whole project, turned it in so I could graduate, then recoded everything based on lessons learned for better performance, more intuitive UI &amp; easier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since updated the python script to account for the first two &amp; will do the same for the third.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benefit of having the python script – once the adjustments are made, it’s simple to update all the resulting feature classes. </a:t>
            </a:r>
          </a:p>
          <a:p>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33</a:t>
            </a:fld>
            <a:endParaRPr lang="en-US"/>
          </a:p>
        </p:txBody>
      </p:sp>
    </p:spTree>
    <p:extLst>
      <p:ext uri="{BB962C8B-B14F-4D97-AF65-F5344CB8AC3E}">
        <p14:creationId xmlns:p14="http://schemas.microsoft.com/office/powerpoint/2010/main" val="307288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presentation today is actually on my final project for that degree.</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Currently working in the City department that handles inspections &amp; permitting for new development.</a:t>
            </a:r>
            <a:r>
              <a:rPr lang="en-US" sz="1800" b="0" i="0" dirty="0">
                <a:solidFill>
                  <a:srgbClr val="000000"/>
                </a:solidFill>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85CBD4E9-F597-4FBB-A181-25D5B5A9255A}" type="slidenum">
              <a:rPr lang="en-US" smtClean="0"/>
              <a:t>3</a:t>
            </a:fld>
            <a:endParaRPr lang="en-US"/>
          </a:p>
        </p:txBody>
      </p:sp>
    </p:spTree>
    <p:extLst>
      <p:ext uri="{BB962C8B-B14F-4D97-AF65-F5344CB8AC3E}">
        <p14:creationId xmlns:p14="http://schemas.microsoft.com/office/powerpoint/2010/main" val="427566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Moving into the motivation behind the project, I live &amp; work in one of the fastest growing states in the country.</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Here you see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That compares to about 63% nationally during the same period.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rPr lang="en-US" smtClean="0"/>
              <a:t>4</a:t>
            </a:fld>
            <a:endParaRPr lang="en-US"/>
          </a:p>
        </p:txBody>
      </p:sp>
    </p:spTree>
    <p:extLst>
      <p:ext uri="{BB962C8B-B14F-4D97-AF65-F5344CB8AC3E}">
        <p14:creationId xmlns:p14="http://schemas.microsoft.com/office/powerpoint/2010/main" val="3672328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While many agree environmental &amp; fiscal sustainability are desirable, how you actually do inevitably complicated.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At the heart of urban planning is balancing often competing demands of environmental preservation, private property rights &amp; providing an affordable supply owner &amp; renter occupied housing. Honestly sometimes that feels impossible.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To start we need to be able to measure progress towards already adopted goals before we talk about changing them.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That’s one big reason I turned my career focus towards the data &amp; tools – to help those competing stakeholders hopefully agree to what the historical data shows &amp; thus give a head start on communication &amp; collaboration.</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t>5</a:t>
            </a:fld>
            <a:endParaRPr lang="en-US"/>
          </a:p>
        </p:txBody>
      </p:sp>
    </p:spTree>
    <p:extLst>
      <p:ext uri="{BB962C8B-B14F-4D97-AF65-F5344CB8AC3E}">
        <p14:creationId xmlns:p14="http://schemas.microsoft.com/office/powerpoint/2010/main" val="1891502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5CBD4E9-F597-4FBB-A181-25D5B5A9255A}" type="slidenum">
              <a:rPr lang="en-US"/>
              <a:t>6</a:t>
            </a:fld>
            <a:endParaRPr lang="en-US"/>
          </a:p>
        </p:txBody>
      </p:sp>
    </p:spTree>
    <p:extLst>
      <p:ext uri="{BB962C8B-B14F-4D97-AF65-F5344CB8AC3E}">
        <p14:creationId xmlns:p14="http://schemas.microsoft.com/office/powerpoint/2010/main" val="2501836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5CBD4E9-F597-4FBB-A181-25D5B5A9255A}" type="slidenum">
              <a:rPr lang="en-US"/>
              <a:t>7</a:t>
            </a:fld>
            <a:endParaRPr lang="en-US"/>
          </a:p>
        </p:txBody>
      </p:sp>
    </p:spTree>
    <p:extLst>
      <p:ext uri="{BB962C8B-B14F-4D97-AF65-F5344CB8AC3E}">
        <p14:creationId xmlns:p14="http://schemas.microsoft.com/office/powerpoint/2010/main" val="1710018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So you can see there is a rich database of data about development.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problem is it was split over multiple years parcel boundaries change frequently. </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Needed a method to spatially normalize the data without losing that richness of the parcel level data which could happen when using census tracts, even at the block group level.</a:t>
            </a:r>
            <a:r>
              <a:rPr lang="en-US" sz="1800" b="0" i="0" dirty="0">
                <a:solidFill>
                  <a:srgbClr val="000000"/>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85CBD4E9-F597-4FBB-A181-25D5B5A9255A}" type="slidenum">
              <a:t>8</a:t>
            </a:fld>
            <a:endParaRPr lang="en-US"/>
          </a:p>
        </p:txBody>
      </p:sp>
    </p:spTree>
    <p:extLst>
      <p:ext uri="{BB962C8B-B14F-4D97-AF65-F5344CB8AC3E}">
        <p14:creationId xmlns:p14="http://schemas.microsoft.com/office/powerpoint/2010/main" val="64204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the binning process comes in. The </a:t>
            </a:r>
            <a:r>
              <a:rPr lang="en-US" dirty="0" err="1"/>
              <a:t>SummarizeWithin</a:t>
            </a:r>
            <a:r>
              <a:rPr lang="en-US" dirty="0"/>
              <a:t> Tool in ArcGIS Pro was used to assign the proportional values of parcel attributes that fall into each 1-acre bin. This was done for each year. </a:t>
            </a:r>
          </a:p>
          <a:p>
            <a:endParaRPr lang="en-US" dirty="0"/>
          </a:p>
          <a:p>
            <a:r>
              <a:rPr lang="en-US" dirty="0"/>
              <a:t>1-acre bins were used because the local zoning code measures residential density by units per acre allowed.</a:t>
            </a:r>
          </a:p>
        </p:txBody>
      </p:sp>
      <p:sp>
        <p:nvSpPr>
          <p:cNvPr id="4" name="Slide Number Placeholder 3"/>
          <p:cNvSpPr>
            <a:spLocks noGrp="1"/>
          </p:cNvSpPr>
          <p:nvPr>
            <p:ph type="sldNum" sz="quarter" idx="5"/>
          </p:nvPr>
        </p:nvSpPr>
        <p:spPr/>
        <p:txBody>
          <a:bodyPr/>
          <a:lstStyle/>
          <a:p>
            <a:fld id="{85CBD4E9-F597-4FBB-A181-25D5B5A9255A}" type="slidenum">
              <a:rPr lang="en-US" smtClean="0"/>
              <a:t>10</a:t>
            </a:fld>
            <a:endParaRPr lang="en-US"/>
          </a:p>
        </p:txBody>
      </p:sp>
    </p:spTree>
    <p:extLst>
      <p:ext uri="{BB962C8B-B14F-4D97-AF65-F5344CB8AC3E}">
        <p14:creationId xmlns:p14="http://schemas.microsoft.com/office/powerpoint/2010/main" val="226108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407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6E300-0A13-4A81-945A-7333C271A069}" type="datetimeFigureOut">
              <a:rPr lang="en-US" dirty="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6666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671962-1EA4-46E7-BCB0-F36CE46D1A59}" type="datetimeFigureOut">
              <a:rPr lang="en-US" dirty="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206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0BB376-B19C-488D-ABEB-03C7E6E9E3E0}" type="datetimeFigureOut">
              <a:rPr lang="en-US" dirty="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a:p>
        </p:txBody>
      </p:sp>
    </p:spTree>
    <p:extLst>
      <p:ext uri="{BB962C8B-B14F-4D97-AF65-F5344CB8AC3E}">
        <p14:creationId xmlns:p14="http://schemas.microsoft.com/office/powerpoint/2010/main" val="217136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8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D9E2A62-1983-43A1-A163-D8AA46534C80}" type="datetimeFigureOut">
              <a:rPr lang="en-US" dirty="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804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8F3E3B-34E3-4345-B2A1-994B83598A9C}" type="datetimeFigureOut">
              <a:rPr lang="en-US" dirty="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09433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5852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11/14/2023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547213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11/14/2023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496217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9574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11/14/2023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09488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45.png"/><Relationship Id="rId4" Type="http://schemas.openxmlformats.org/officeDocument/2006/relationships/diagramLayout" Target="../diagrams/layout6.xm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ybryant/LeonParcelTimeAnalysis" TargetMode="External"/><Relationship Id="rId7" Type="http://schemas.openxmlformats.org/officeDocument/2006/relationships/hyperlink" Target="mailto:cherie.bryant@talgov.com" TargetMode="External"/><Relationship Id="rId2" Type="http://schemas.openxmlformats.org/officeDocument/2006/relationships/hyperlink" Target="https://cybryant.github.io/LeonParcelTimeAnalysis/" TargetMode="External"/><Relationship Id="rId1" Type="http://schemas.openxmlformats.org/officeDocument/2006/relationships/slideLayout" Target="../slideLayouts/slideLayout2.xml"/><Relationship Id="rId6" Type="http://schemas.openxmlformats.org/officeDocument/2006/relationships/hyperlink" Target="mailto:cherie657@gmail.com" TargetMode="External"/><Relationship Id="rId5" Type="http://schemas.openxmlformats.org/officeDocument/2006/relationships/hyperlink" Target="https://developers.arcgis.com/python/guide/part1-introduction-to-sedf/" TargetMode="External"/><Relationship Id="rId4" Type="http://schemas.openxmlformats.org/officeDocument/2006/relationships/hyperlink" Target="https://bulma.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7E305-AAE4-5CB6-3C5F-7BC15F04E1CC}"/>
              </a:ext>
            </a:extLst>
          </p:cNvPr>
          <p:cNvPicPr>
            <a:picLocks noChangeAspect="1"/>
          </p:cNvPicPr>
          <p:nvPr/>
        </p:nvPicPr>
        <p:blipFill>
          <a:blip r:embed="rId3"/>
          <a:stretch>
            <a:fillRect/>
          </a:stretch>
        </p:blipFill>
        <p:spPr>
          <a:xfrm>
            <a:off x="0" y="0"/>
            <a:ext cx="12192000" cy="6858000"/>
          </a:xfrm>
          <a:prstGeom prst="rect">
            <a:avLst/>
          </a:prstGeom>
        </p:spPr>
      </p:pic>
      <p:sp useBgFill="1">
        <p:nvSpPr>
          <p:cNvPr id="8" name="Rectangle 7">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A066BB-505B-FCE9-2717-CCD92C028447}"/>
              </a:ext>
            </a:extLst>
          </p:cNvPr>
          <p:cNvPicPr>
            <a:picLocks noChangeAspect="1"/>
          </p:cNvPicPr>
          <p:nvPr/>
        </p:nvPicPr>
        <p:blipFill>
          <a:blip r:embed="rId4">
            <a:alphaModFix amt="70000"/>
          </a:blip>
          <a:stretch>
            <a:fillRect/>
          </a:stretch>
        </p:blipFill>
        <p:spPr>
          <a:xfrm>
            <a:off x="318517" y="308103"/>
            <a:ext cx="11551920" cy="6229857"/>
          </a:xfrm>
          <a:prstGeom prst="rect">
            <a:avLst/>
          </a:prstGeom>
        </p:spPr>
      </p:pic>
      <p:sp>
        <p:nvSpPr>
          <p:cNvPr id="2" name="Title 1">
            <a:extLst>
              <a:ext uri="{FF2B5EF4-FFF2-40B4-BE49-F238E27FC236}">
                <a16:creationId xmlns:a16="http://schemas.microsoft.com/office/drawing/2014/main" id="{B830947F-3808-DB43-5F01-B275C9A94DA2}"/>
              </a:ext>
            </a:extLst>
          </p:cNvPr>
          <p:cNvSpPr>
            <a:spLocks noGrp="1"/>
          </p:cNvSpPr>
          <p:nvPr>
            <p:ph type="ctrTitle"/>
          </p:nvPr>
        </p:nvSpPr>
        <p:spPr>
          <a:xfrm>
            <a:off x="4380589" y="995899"/>
            <a:ext cx="6766078" cy="4927601"/>
          </a:xfrm>
        </p:spPr>
        <p:txBody>
          <a:bodyPr anchor="ctr">
            <a:normAutofit/>
          </a:bodyPr>
          <a:lstStyle/>
          <a:p>
            <a:r>
              <a:rPr lang="en-US" sz="5400" dirty="0">
                <a:effectLst>
                  <a:outerShdw blurRad="50800" dist="38100" dir="18900000" algn="bl" rotWithShape="0">
                    <a:prstClr val="black">
                      <a:alpha val="40000"/>
                    </a:prstClr>
                  </a:outerShdw>
                </a:effectLst>
                <a:cs typeface="Calibri Light"/>
              </a:rPr>
              <a:t>Hexagram Bin Analysis of Growth Trends Using Annual Parcel Data from Tallahassee, Florida 2009-2022</a:t>
            </a:r>
          </a:p>
        </p:txBody>
      </p:sp>
      <p:sp>
        <p:nvSpPr>
          <p:cNvPr id="3" name="Subtitle 2">
            <a:extLst>
              <a:ext uri="{FF2B5EF4-FFF2-40B4-BE49-F238E27FC236}">
                <a16:creationId xmlns:a16="http://schemas.microsoft.com/office/drawing/2014/main" id="{BD3AC35B-8E4A-CAD6-8D71-D33C40EA154F}"/>
              </a:ext>
            </a:extLst>
          </p:cNvPr>
          <p:cNvSpPr>
            <a:spLocks noGrp="1"/>
          </p:cNvSpPr>
          <p:nvPr>
            <p:ph type="subTitle" idx="1"/>
          </p:nvPr>
        </p:nvSpPr>
        <p:spPr>
          <a:xfrm>
            <a:off x="1023257" y="965198"/>
            <a:ext cx="2707937" cy="4927602"/>
          </a:xfrm>
        </p:spPr>
        <p:txBody>
          <a:bodyPr vert="horz" lIns="91440" tIns="45720" rIns="91440" bIns="45720" rtlCol="0" anchor="ctr">
            <a:normAutofit/>
          </a:bodyPr>
          <a:lstStyle/>
          <a:p>
            <a:pPr algn="r"/>
            <a:r>
              <a:rPr lang="en-US" sz="2000" b="1" dirty="0">
                <a:cs typeface="Calibri Light"/>
              </a:rPr>
              <a:t>2023 SHRUG WORKSHOP</a:t>
            </a:r>
            <a:endParaRPr lang="en-US" b="1" dirty="0">
              <a:cs typeface="Calibri Light"/>
            </a:endParaRPr>
          </a:p>
          <a:p>
            <a:pPr algn="r"/>
            <a:r>
              <a:rPr lang="en-US" sz="2000" b="1" dirty="0">
                <a:cs typeface="Calibri Light"/>
              </a:rPr>
              <a:t>November 14</a:t>
            </a:r>
            <a:endParaRPr lang="en-US" b="1" dirty="0">
              <a:cs typeface="Calibri Light"/>
            </a:endParaRPr>
          </a:p>
        </p:txBody>
      </p:sp>
      <p:cxnSp>
        <p:nvCxnSpPr>
          <p:cNvPr id="12" name="Straight Connector 11">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245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0F847D-5CDD-AC68-B612-58F47FBF5F71}"/>
              </a:ext>
            </a:extLst>
          </p:cNvPr>
          <p:cNvGrpSpPr/>
          <p:nvPr/>
        </p:nvGrpSpPr>
        <p:grpSpPr>
          <a:xfrm>
            <a:off x="447214" y="472836"/>
            <a:ext cx="4987224" cy="5490753"/>
            <a:chOff x="3040062" y="413711"/>
            <a:chExt cx="4987224" cy="5490753"/>
          </a:xfrm>
        </p:grpSpPr>
        <p:grpSp>
          <p:nvGrpSpPr>
            <p:cNvPr id="7" name="Group 6">
              <a:extLst>
                <a:ext uri="{FF2B5EF4-FFF2-40B4-BE49-F238E27FC236}">
                  <a16:creationId xmlns:a16="http://schemas.microsoft.com/office/drawing/2014/main" id="{BFF4DEDB-2E08-77DD-7645-46514816A841}"/>
                </a:ext>
              </a:extLst>
            </p:cNvPr>
            <p:cNvGrpSpPr/>
            <p:nvPr/>
          </p:nvGrpSpPr>
          <p:grpSpPr>
            <a:xfrm rot="3379031">
              <a:off x="4580877" y="1686758"/>
              <a:ext cx="1932375" cy="3074633"/>
              <a:chOff x="3897296" y="1819922"/>
              <a:chExt cx="1932375" cy="3074633"/>
            </a:xfrm>
            <a:solidFill>
              <a:schemeClr val="accent2"/>
            </a:solidFill>
          </p:grpSpPr>
          <p:sp>
            <p:nvSpPr>
              <p:cNvPr id="24" name="Rectangle 23">
                <a:extLst>
                  <a:ext uri="{FF2B5EF4-FFF2-40B4-BE49-F238E27FC236}">
                    <a16:creationId xmlns:a16="http://schemas.microsoft.com/office/drawing/2014/main" id="{91AAAF29-1D65-0C58-DEBE-38F799670487}"/>
                  </a:ext>
                </a:extLst>
              </p:cNvPr>
              <p:cNvSpPr/>
              <p:nvPr/>
            </p:nvSpPr>
            <p:spPr>
              <a:xfrm>
                <a:off x="3897296" y="1819922"/>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B47C354-5C45-0257-368C-BABAC37DD814}"/>
                  </a:ext>
                </a:extLst>
              </p:cNvPr>
              <p:cNvSpPr/>
              <p:nvPr/>
            </p:nvSpPr>
            <p:spPr>
              <a:xfrm>
                <a:off x="4548325" y="1822880"/>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88228CF-F6CE-0324-D089-0B1D1037B5A4}"/>
                  </a:ext>
                </a:extLst>
              </p:cNvPr>
              <p:cNvSpPr/>
              <p:nvPr/>
            </p:nvSpPr>
            <p:spPr>
              <a:xfrm>
                <a:off x="5190479" y="1822880"/>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7" name="Rectangle 26">
                <a:extLst>
                  <a:ext uri="{FF2B5EF4-FFF2-40B4-BE49-F238E27FC236}">
                    <a16:creationId xmlns:a16="http://schemas.microsoft.com/office/drawing/2014/main" id="{1D6222C7-5AFB-ADB5-835E-7A9AA6B6E8E8}"/>
                  </a:ext>
                </a:extLst>
              </p:cNvPr>
              <p:cNvSpPr/>
              <p:nvPr/>
            </p:nvSpPr>
            <p:spPr>
              <a:xfrm>
                <a:off x="5190479" y="3358717"/>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586EEE1-B12B-4009-899F-D3CB52C4BC51}"/>
                  </a:ext>
                </a:extLst>
              </p:cNvPr>
              <p:cNvSpPr/>
              <p:nvPr/>
            </p:nvSpPr>
            <p:spPr>
              <a:xfrm>
                <a:off x="4542409" y="3358718"/>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32BE5F8-3D01-958E-8386-C63D01742AA4}"/>
                  </a:ext>
                </a:extLst>
              </p:cNvPr>
              <p:cNvSpPr/>
              <p:nvPr/>
            </p:nvSpPr>
            <p:spPr>
              <a:xfrm>
                <a:off x="3897297" y="3358718"/>
                <a:ext cx="639192" cy="1535837"/>
              </a:xfrm>
              <a:prstGeom prst="rect">
                <a:avLst/>
              </a:prstGeom>
              <a:grp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1B82F84-1511-D518-A87A-7295782BF135}"/>
                </a:ext>
              </a:extLst>
            </p:cNvPr>
            <p:cNvGrpSpPr/>
            <p:nvPr/>
          </p:nvGrpSpPr>
          <p:grpSpPr>
            <a:xfrm>
              <a:off x="3040062" y="413711"/>
              <a:ext cx="4987224" cy="5490753"/>
              <a:chOff x="3040062" y="413711"/>
              <a:chExt cx="4987224" cy="5490753"/>
            </a:xfrm>
            <a:noFill/>
          </p:grpSpPr>
          <p:sp>
            <p:nvSpPr>
              <p:cNvPr id="17" name="Hexagon 16">
                <a:extLst>
                  <a:ext uri="{FF2B5EF4-FFF2-40B4-BE49-F238E27FC236}">
                    <a16:creationId xmlns:a16="http://schemas.microsoft.com/office/drawing/2014/main" id="{CBA22EED-B28D-C0CA-28A1-532201CA2C08}"/>
                  </a:ext>
                </a:extLst>
              </p:cNvPr>
              <p:cNvSpPr/>
              <p:nvPr/>
            </p:nvSpPr>
            <p:spPr>
              <a:xfrm>
                <a:off x="3048940" y="1329150"/>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A7D90075-102D-094D-D43C-A6324575BE91}"/>
                  </a:ext>
                </a:extLst>
              </p:cNvPr>
              <p:cNvSpPr/>
              <p:nvPr/>
            </p:nvSpPr>
            <p:spPr>
              <a:xfrm>
                <a:off x="4550761" y="2242529"/>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929BAC52-8B9B-B9BF-E348-E82E47819CA0}"/>
                  </a:ext>
                </a:extLst>
              </p:cNvPr>
              <p:cNvSpPr/>
              <p:nvPr/>
            </p:nvSpPr>
            <p:spPr>
              <a:xfrm>
                <a:off x="4541883" y="407566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E99B80D8-E7FA-56E4-F6DE-8905E5262065}"/>
                  </a:ext>
                </a:extLst>
              </p:cNvPr>
              <p:cNvSpPr/>
              <p:nvPr/>
            </p:nvSpPr>
            <p:spPr>
              <a:xfrm>
                <a:off x="6061460" y="135369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6B44CB8D-C823-1734-0028-F82D2C177B67}"/>
                  </a:ext>
                </a:extLst>
              </p:cNvPr>
              <p:cNvSpPr/>
              <p:nvPr/>
            </p:nvSpPr>
            <p:spPr>
              <a:xfrm>
                <a:off x="6055598" y="31825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4E7A756F-BB94-E539-D9A7-64B06773DCD9}"/>
                  </a:ext>
                </a:extLst>
              </p:cNvPr>
              <p:cNvSpPr/>
              <p:nvPr/>
            </p:nvSpPr>
            <p:spPr>
              <a:xfrm>
                <a:off x="4562519" y="41371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A74ECFD9-655E-F630-7D56-D3AFE00B60E4}"/>
                  </a:ext>
                </a:extLst>
              </p:cNvPr>
              <p:cNvSpPr/>
              <p:nvPr/>
            </p:nvSpPr>
            <p:spPr>
              <a:xfrm>
                <a:off x="3040062" y="31572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F525B0F4-9932-90B5-BA48-7137A3B1EF7B}"/>
                </a:ext>
              </a:extLst>
            </p:cNvPr>
            <p:cNvSpPr txBox="1"/>
            <p:nvPr/>
          </p:nvSpPr>
          <p:spPr>
            <a:xfrm>
              <a:off x="5983089" y="3278396"/>
              <a:ext cx="820807"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$2700</a:t>
              </a:r>
            </a:p>
          </p:txBody>
        </p:sp>
        <p:sp>
          <p:nvSpPr>
            <p:cNvPr id="12" name="TextBox 11">
              <a:extLst>
                <a:ext uri="{FF2B5EF4-FFF2-40B4-BE49-F238E27FC236}">
                  <a16:creationId xmlns:a16="http://schemas.microsoft.com/office/drawing/2014/main" id="{1F27375F-8E2D-3C16-14B3-BFFAC56F8341}"/>
                </a:ext>
              </a:extLst>
            </p:cNvPr>
            <p:cNvSpPr txBox="1"/>
            <p:nvPr/>
          </p:nvSpPr>
          <p:spPr>
            <a:xfrm>
              <a:off x="4476326" y="3480363"/>
              <a:ext cx="822960"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$800</a:t>
              </a:r>
            </a:p>
          </p:txBody>
        </p:sp>
        <p:sp>
          <p:nvSpPr>
            <p:cNvPr id="13" name="TextBox 12">
              <a:extLst>
                <a:ext uri="{FF2B5EF4-FFF2-40B4-BE49-F238E27FC236}">
                  <a16:creationId xmlns:a16="http://schemas.microsoft.com/office/drawing/2014/main" id="{EA463AF2-C5EE-78B7-A833-94543C9D9AD9}"/>
                </a:ext>
              </a:extLst>
            </p:cNvPr>
            <p:cNvSpPr txBox="1"/>
            <p:nvPr/>
          </p:nvSpPr>
          <p:spPr>
            <a:xfrm>
              <a:off x="4110653" y="2990358"/>
              <a:ext cx="820807"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$1500</a:t>
              </a:r>
            </a:p>
          </p:txBody>
        </p:sp>
        <p:sp>
          <p:nvSpPr>
            <p:cNvPr id="14" name="TextBox 13">
              <a:extLst>
                <a:ext uri="{FF2B5EF4-FFF2-40B4-BE49-F238E27FC236}">
                  <a16:creationId xmlns:a16="http://schemas.microsoft.com/office/drawing/2014/main" id="{F4ECD507-CFE3-C2B6-6E21-3B7E7E606056}"/>
                </a:ext>
              </a:extLst>
            </p:cNvPr>
            <p:cNvSpPr txBox="1"/>
            <p:nvPr/>
          </p:nvSpPr>
          <p:spPr>
            <a:xfrm>
              <a:off x="4567135" y="4180504"/>
              <a:ext cx="820807"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$3000</a:t>
              </a:r>
            </a:p>
          </p:txBody>
        </p:sp>
        <p:sp>
          <p:nvSpPr>
            <p:cNvPr id="15" name="TextBox 14">
              <a:extLst>
                <a:ext uri="{FF2B5EF4-FFF2-40B4-BE49-F238E27FC236}">
                  <a16:creationId xmlns:a16="http://schemas.microsoft.com/office/drawing/2014/main" id="{CE303568-D610-9B52-B4A2-E4B8945E8E4C}"/>
                </a:ext>
              </a:extLst>
            </p:cNvPr>
            <p:cNvSpPr txBox="1"/>
            <p:nvPr/>
          </p:nvSpPr>
          <p:spPr>
            <a:xfrm>
              <a:off x="5606653" y="1997509"/>
              <a:ext cx="820807"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$2200</a:t>
              </a:r>
            </a:p>
          </p:txBody>
        </p:sp>
        <p:sp>
          <p:nvSpPr>
            <p:cNvPr id="16" name="TextBox 15">
              <a:extLst>
                <a:ext uri="{FF2B5EF4-FFF2-40B4-BE49-F238E27FC236}">
                  <a16:creationId xmlns:a16="http://schemas.microsoft.com/office/drawing/2014/main" id="{B035335B-FDDF-DD72-8708-69C90CBB507C}"/>
                </a:ext>
              </a:extLst>
            </p:cNvPr>
            <p:cNvSpPr txBox="1"/>
            <p:nvPr/>
          </p:nvSpPr>
          <p:spPr>
            <a:xfrm>
              <a:off x="5964317" y="2536781"/>
              <a:ext cx="820807" cy="369332"/>
            </a:xfrm>
            <a:prstGeom prst="rect">
              <a:avLst/>
            </a:prstGeom>
            <a:solidFill>
              <a:schemeClr val="bg1">
                <a:lumMod val="95000"/>
                <a:alpha val="36000"/>
              </a:schemeClr>
            </a:solidFill>
            <a:effectLst>
              <a:softEdge rad="63500"/>
            </a:effectLst>
          </p:spPr>
          <p:txBody>
            <a:bodyPr wrap="square" rtlCol="0">
              <a:spAutoFit/>
            </a:bodyPr>
            <a:lstStyle/>
            <a:p>
              <a:pPr algn="ctr"/>
              <a:r>
                <a:rPr lang="en-US" b="1" dirty="0">
                  <a:solidFill>
                    <a:schemeClr val="bg1"/>
                  </a:solidFill>
                </a:rPr>
                <a:t>$1700</a:t>
              </a:r>
            </a:p>
          </p:txBody>
        </p:sp>
      </p:grpSp>
      <p:sp>
        <p:nvSpPr>
          <p:cNvPr id="53" name="Arrow: Right 52">
            <a:extLst>
              <a:ext uri="{FF2B5EF4-FFF2-40B4-BE49-F238E27FC236}">
                <a16:creationId xmlns:a16="http://schemas.microsoft.com/office/drawing/2014/main" id="{093EA2BE-EC56-C4C4-B302-C8D76328ED2F}"/>
              </a:ext>
            </a:extLst>
          </p:cNvPr>
          <p:cNvSpPr/>
          <p:nvPr/>
        </p:nvSpPr>
        <p:spPr>
          <a:xfrm>
            <a:off x="5536017" y="2854292"/>
            <a:ext cx="1058406" cy="556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D46F355E-E842-0099-29DC-4A35F00478DA}"/>
              </a:ext>
            </a:extLst>
          </p:cNvPr>
          <p:cNvGrpSpPr/>
          <p:nvPr/>
        </p:nvGrpSpPr>
        <p:grpSpPr>
          <a:xfrm>
            <a:off x="6789403" y="472836"/>
            <a:ext cx="4987224" cy="5490753"/>
            <a:chOff x="6789403" y="472836"/>
            <a:chExt cx="4987224" cy="5490753"/>
          </a:xfrm>
        </p:grpSpPr>
        <p:grpSp>
          <p:nvGrpSpPr>
            <p:cNvPr id="2" name="Group 1">
              <a:extLst>
                <a:ext uri="{FF2B5EF4-FFF2-40B4-BE49-F238E27FC236}">
                  <a16:creationId xmlns:a16="http://schemas.microsoft.com/office/drawing/2014/main" id="{492E3A9D-F3EB-6655-11CA-75E597C3A1F2}"/>
                </a:ext>
              </a:extLst>
            </p:cNvPr>
            <p:cNvGrpSpPr/>
            <p:nvPr/>
          </p:nvGrpSpPr>
          <p:grpSpPr>
            <a:xfrm>
              <a:off x="6789403" y="472836"/>
              <a:ext cx="4987224" cy="5490753"/>
              <a:chOff x="3040062" y="413711"/>
              <a:chExt cx="4987224" cy="5490753"/>
            </a:xfrm>
          </p:grpSpPr>
          <p:grpSp>
            <p:nvGrpSpPr>
              <p:cNvPr id="3" name="Group 2">
                <a:extLst>
                  <a:ext uri="{FF2B5EF4-FFF2-40B4-BE49-F238E27FC236}">
                    <a16:creationId xmlns:a16="http://schemas.microsoft.com/office/drawing/2014/main" id="{C4A0B88E-9447-89BD-DD92-375F1044FE80}"/>
                  </a:ext>
                </a:extLst>
              </p:cNvPr>
              <p:cNvGrpSpPr/>
              <p:nvPr/>
            </p:nvGrpSpPr>
            <p:grpSpPr>
              <a:xfrm rot="3379031">
                <a:off x="4580877" y="1686758"/>
                <a:ext cx="1932375" cy="3074633"/>
                <a:chOff x="3897296" y="1819922"/>
                <a:chExt cx="1932375" cy="3074633"/>
              </a:xfrm>
              <a:solidFill>
                <a:schemeClr val="accent2"/>
              </a:solidFill>
            </p:grpSpPr>
            <p:sp>
              <p:nvSpPr>
                <p:cNvPr id="40" name="Rectangle 39">
                  <a:extLst>
                    <a:ext uri="{FF2B5EF4-FFF2-40B4-BE49-F238E27FC236}">
                      <a16:creationId xmlns:a16="http://schemas.microsoft.com/office/drawing/2014/main" id="{25268CF0-3B19-E1A6-90D8-221084A40B54}"/>
                    </a:ext>
                  </a:extLst>
                </p:cNvPr>
                <p:cNvSpPr/>
                <p:nvPr/>
              </p:nvSpPr>
              <p:spPr>
                <a:xfrm>
                  <a:off x="3897296" y="1819922"/>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EF81CF2-2300-62F1-A4CA-DAB54D4D3CE3}"/>
                    </a:ext>
                  </a:extLst>
                </p:cNvPr>
                <p:cNvSpPr/>
                <p:nvPr/>
              </p:nvSpPr>
              <p:spPr>
                <a:xfrm>
                  <a:off x="4548325" y="1822880"/>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3DA41F1-0644-8AC9-0E70-9833526A9ADA}"/>
                    </a:ext>
                  </a:extLst>
                </p:cNvPr>
                <p:cNvSpPr/>
                <p:nvPr/>
              </p:nvSpPr>
              <p:spPr>
                <a:xfrm>
                  <a:off x="5190479" y="1822880"/>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43" name="Rectangle 42">
                  <a:extLst>
                    <a:ext uri="{FF2B5EF4-FFF2-40B4-BE49-F238E27FC236}">
                      <a16:creationId xmlns:a16="http://schemas.microsoft.com/office/drawing/2014/main" id="{35F7A4AA-6B86-B1DC-646C-D68DB289BFAD}"/>
                    </a:ext>
                  </a:extLst>
                </p:cNvPr>
                <p:cNvSpPr/>
                <p:nvPr/>
              </p:nvSpPr>
              <p:spPr>
                <a:xfrm>
                  <a:off x="5190479" y="3358717"/>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487FCE4-07B5-9604-7CD2-1069ADA1343B}"/>
                    </a:ext>
                  </a:extLst>
                </p:cNvPr>
                <p:cNvSpPr/>
                <p:nvPr/>
              </p:nvSpPr>
              <p:spPr>
                <a:xfrm>
                  <a:off x="4542409" y="3358718"/>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2BF5BBA-53A9-F3E2-21D9-0D2CAF05068C}"/>
                    </a:ext>
                  </a:extLst>
                </p:cNvPr>
                <p:cNvSpPr/>
                <p:nvPr/>
              </p:nvSpPr>
              <p:spPr>
                <a:xfrm>
                  <a:off x="3897297" y="3358718"/>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D1F4856-E90E-6DD1-C5C4-A14DCE7150B1}"/>
                  </a:ext>
                </a:extLst>
              </p:cNvPr>
              <p:cNvGrpSpPr/>
              <p:nvPr/>
            </p:nvGrpSpPr>
            <p:grpSpPr>
              <a:xfrm>
                <a:off x="3040062" y="413711"/>
                <a:ext cx="4987224" cy="5490753"/>
                <a:chOff x="3040062" y="413711"/>
                <a:chExt cx="4987224" cy="5490753"/>
              </a:xfrm>
              <a:noFill/>
            </p:grpSpPr>
            <p:sp>
              <p:nvSpPr>
                <p:cNvPr id="33" name="Hexagon 32">
                  <a:extLst>
                    <a:ext uri="{FF2B5EF4-FFF2-40B4-BE49-F238E27FC236}">
                      <a16:creationId xmlns:a16="http://schemas.microsoft.com/office/drawing/2014/main" id="{456AA39D-FF34-BB7A-B643-2E432CB36477}"/>
                    </a:ext>
                  </a:extLst>
                </p:cNvPr>
                <p:cNvSpPr/>
                <p:nvPr/>
              </p:nvSpPr>
              <p:spPr>
                <a:xfrm>
                  <a:off x="3048940" y="1329150"/>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99BAD48C-166B-88E6-C67D-8A3C88B1080E}"/>
                    </a:ext>
                  </a:extLst>
                </p:cNvPr>
                <p:cNvSpPr/>
                <p:nvPr/>
              </p:nvSpPr>
              <p:spPr>
                <a:xfrm>
                  <a:off x="4550761" y="2242529"/>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FD7FDA0F-8842-E113-C3C6-EE3E984E3996}"/>
                    </a:ext>
                  </a:extLst>
                </p:cNvPr>
                <p:cNvSpPr/>
                <p:nvPr/>
              </p:nvSpPr>
              <p:spPr>
                <a:xfrm>
                  <a:off x="4541883" y="407566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Hexagon 35">
                  <a:extLst>
                    <a:ext uri="{FF2B5EF4-FFF2-40B4-BE49-F238E27FC236}">
                      <a16:creationId xmlns:a16="http://schemas.microsoft.com/office/drawing/2014/main" id="{2A3694B8-FE96-ED8C-0052-0DABBD3D275F}"/>
                    </a:ext>
                  </a:extLst>
                </p:cNvPr>
                <p:cNvSpPr/>
                <p:nvPr/>
              </p:nvSpPr>
              <p:spPr>
                <a:xfrm>
                  <a:off x="6061460" y="135369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A122E627-73F9-A0B6-8C53-DAD7DCBBB45E}"/>
                    </a:ext>
                  </a:extLst>
                </p:cNvPr>
                <p:cNvSpPr/>
                <p:nvPr/>
              </p:nvSpPr>
              <p:spPr>
                <a:xfrm>
                  <a:off x="6055598" y="31825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A7FE7C43-1FE7-92B9-3F7F-711AF80A8D60}"/>
                    </a:ext>
                  </a:extLst>
                </p:cNvPr>
                <p:cNvSpPr/>
                <p:nvPr/>
              </p:nvSpPr>
              <p:spPr>
                <a:xfrm>
                  <a:off x="4562519" y="41371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Hexagon 38">
                  <a:extLst>
                    <a:ext uri="{FF2B5EF4-FFF2-40B4-BE49-F238E27FC236}">
                      <a16:creationId xmlns:a16="http://schemas.microsoft.com/office/drawing/2014/main" id="{0B9B9AEF-DC5D-3A3C-C48F-82582205AFB9}"/>
                    </a:ext>
                  </a:extLst>
                </p:cNvPr>
                <p:cNvSpPr/>
                <p:nvPr/>
              </p:nvSpPr>
              <p:spPr>
                <a:xfrm>
                  <a:off x="3040062" y="31572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7" name="TextBox 46">
              <a:extLst>
                <a:ext uri="{FF2B5EF4-FFF2-40B4-BE49-F238E27FC236}">
                  <a16:creationId xmlns:a16="http://schemas.microsoft.com/office/drawing/2014/main" id="{FBBF1C68-9111-7F4C-FC7B-C3A6547478DA}"/>
                </a:ext>
              </a:extLst>
            </p:cNvPr>
            <p:cNvSpPr txBox="1"/>
            <p:nvPr/>
          </p:nvSpPr>
          <p:spPr>
            <a:xfrm>
              <a:off x="8847930" y="4885783"/>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$1010</a:t>
              </a:r>
            </a:p>
          </p:txBody>
        </p:sp>
        <p:sp>
          <p:nvSpPr>
            <p:cNvPr id="48" name="TextBox 47">
              <a:extLst>
                <a:ext uri="{FF2B5EF4-FFF2-40B4-BE49-F238E27FC236}">
                  <a16:creationId xmlns:a16="http://schemas.microsoft.com/office/drawing/2014/main" id="{C271E48E-2F23-0781-EA23-71D464D6C939}"/>
                </a:ext>
              </a:extLst>
            </p:cNvPr>
            <p:cNvSpPr txBox="1"/>
            <p:nvPr/>
          </p:nvSpPr>
          <p:spPr>
            <a:xfrm>
              <a:off x="7345355" y="3979754"/>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$960</a:t>
              </a:r>
            </a:p>
          </p:txBody>
        </p:sp>
        <p:sp>
          <p:nvSpPr>
            <p:cNvPr id="49" name="TextBox 48">
              <a:extLst>
                <a:ext uri="{FF2B5EF4-FFF2-40B4-BE49-F238E27FC236}">
                  <a16:creationId xmlns:a16="http://schemas.microsoft.com/office/drawing/2014/main" id="{9A3AB92F-10E0-DA57-D968-CDF299BF3FBA}"/>
                </a:ext>
              </a:extLst>
            </p:cNvPr>
            <p:cNvSpPr txBox="1"/>
            <p:nvPr/>
          </p:nvSpPr>
          <p:spPr>
            <a:xfrm>
              <a:off x="10400852" y="2074838"/>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$1750</a:t>
              </a:r>
            </a:p>
          </p:txBody>
        </p:sp>
        <p:sp>
          <p:nvSpPr>
            <p:cNvPr id="50" name="TextBox 49">
              <a:extLst>
                <a:ext uri="{FF2B5EF4-FFF2-40B4-BE49-F238E27FC236}">
                  <a16:creationId xmlns:a16="http://schemas.microsoft.com/office/drawing/2014/main" id="{8E0D1838-CD97-6DA3-63A5-FCBA24457AD7}"/>
                </a:ext>
              </a:extLst>
            </p:cNvPr>
            <p:cNvSpPr txBox="1"/>
            <p:nvPr/>
          </p:nvSpPr>
          <p:spPr>
            <a:xfrm>
              <a:off x="10359799" y="3963519"/>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$725</a:t>
              </a:r>
            </a:p>
          </p:txBody>
        </p:sp>
        <p:sp>
          <p:nvSpPr>
            <p:cNvPr id="51" name="TextBox 50">
              <a:extLst>
                <a:ext uri="{FF2B5EF4-FFF2-40B4-BE49-F238E27FC236}">
                  <a16:creationId xmlns:a16="http://schemas.microsoft.com/office/drawing/2014/main" id="{D9517E2B-F6A8-B7DB-AF34-6427A5D68767}"/>
                </a:ext>
              </a:extLst>
            </p:cNvPr>
            <p:cNvSpPr txBox="1"/>
            <p:nvPr/>
          </p:nvSpPr>
          <p:spPr>
            <a:xfrm>
              <a:off x="8914727" y="2969089"/>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$3900</a:t>
              </a:r>
            </a:p>
          </p:txBody>
        </p:sp>
        <p:sp>
          <p:nvSpPr>
            <p:cNvPr id="52" name="TextBox 51">
              <a:extLst>
                <a:ext uri="{FF2B5EF4-FFF2-40B4-BE49-F238E27FC236}">
                  <a16:creationId xmlns:a16="http://schemas.microsoft.com/office/drawing/2014/main" id="{83061FFE-2FC0-1F82-2EFD-C793D1B37BE4}"/>
                </a:ext>
              </a:extLst>
            </p:cNvPr>
            <p:cNvSpPr txBox="1"/>
            <p:nvPr/>
          </p:nvSpPr>
          <p:spPr>
            <a:xfrm>
              <a:off x="7340485" y="2117196"/>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$435</a:t>
              </a:r>
            </a:p>
          </p:txBody>
        </p:sp>
        <p:sp>
          <p:nvSpPr>
            <p:cNvPr id="54" name="TextBox 53">
              <a:extLst>
                <a:ext uri="{FF2B5EF4-FFF2-40B4-BE49-F238E27FC236}">
                  <a16:creationId xmlns:a16="http://schemas.microsoft.com/office/drawing/2014/main" id="{F258FF3F-CA8C-4B25-3F4A-07066B22BAE6}"/>
                </a:ext>
              </a:extLst>
            </p:cNvPr>
            <p:cNvSpPr txBox="1"/>
            <p:nvPr/>
          </p:nvSpPr>
          <p:spPr>
            <a:xfrm>
              <a:off x="8914727" y="1223848"/>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$650</a:t>
              </a:r>
            </a:p>
          </p:txBody>
        </p:sp>
      </p:grpSp>
    </p:spTree>
    <p:extLst>
      <p:ext uri="{BB962C8B-B14F-4D97-AF65-F5344CB8AC3E}">
        <p14:creationId xmlns:p14="http://schemas.microsoft.com/office/powerpoint/2010/main" val="105478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3FD048-37E9-668E-EF3E-2C21D579742F}"/>
              </a:ext>
            </a:extLst>
          </p:cNvPr>
          <p:cNvGrpSpPr/>
          <p:nvPr/>
        </p:nvGrpSpPr>
        <p:grpSpPr>
          <a:xfrm>
            <a:off x="237879" y="452740"/>
            <a:ext cx="4987224" cy="5490753"/>
            <a:chOff x="6789403" y="472836"/>
            <a:chExt cx="4987224" cy="5490753"/>
          </a:xfrm>
        </p:grpSpPr>
        <p:grpSp>
          <p:nvGrpSpPr>
            <p:cNvPr id="3" name="Group 2">
              <a:extLst>
                <a:ext uri="{FF2B5EF4-FFF2-40B4-BE49-F238E27FC236}">
                  <a16:creationId xmlns:a16="http://schemas.microsoft.com/office/drawing/2014/main" id="{385BF8C5-DAD0-C67E-9AB8-C12383115160}"/>
                </a:ext>
              </a:extLst>
            </p:cNvPr>
            <p:cNvGrpSpPr/>
            <p:nvPr/>
          </p:nvGrpSpPr>
          <p:grpSpPr>
            <a:xfrm>
              <a:off x="6789403" y="472836"/>
              <a:ext cx="4987224" cy="5490753"/>
              <a:chOff x="3040062" y="413711"/>
              <a:chExt cx="4987224" cy="5490753"/>
            </a:xfrm>
          </p:grpSpPr>
          <p:grpSp>
            <p:nvGrpSpPr>
              <p:cNvPr id="11" name="Group 10">
                <a:extLst>
                  <a:ext uri="{FF2B5EF4-FFF2-40B4-BE49-F238E27FC236}">
                    <a16:creationId xmlns:a16="http://schemas.microsoft.com/office/drawing/2014/main" id="{45E4FA15-9B6A-DFA0-DBCD-F519A23D0DD8}"/>
                  </a:ext>
                </a:extLst>
              </p:cNvPr>
              <p:cNvGrpSpPr/>
              <p:nvPr/>
            </p:nvGrpSpPr>
            <p:grpSpPr>
              <a:xfrm rot="3379031">
                <a:off x="4580877" y="1686758"/>
                <a:ext cx="1932375" cy="3074633"/>
                <a:chOff x="3897296" y="1819922"/>
                <a:chExt cx="1932375" cy="3074633"/>
              </a:xfrm>
              <a:solidFill>
                <a:schemeClr val="accent2"/>
              </a:solidFill>
            </p:grpSpPr>
            <p:sp>
              <p:nvSpPr>
                <p:cNvPr id="20" name="Rectangle 19">
                  <a:extLst>
                    <a:ext uri="{FF2B5EF4-FFF2-40B4-BE49-F238E27FC236}">
                      <a16:creationId xmlns:a16="http://schemas.microsoft.com/office/drawing/2014/main" id="{705E3595-C730-0725-B39A-0819D82BA415}"/>
                    </a:ext>
                  </a:extLst>
                </p:cNvPr>
                <p:cNvSpPr/>
                <p:nvPr/>
              </p:nvSpPr>
              <p:spPr>
                <a:xfrm>
                  <a:off x="3897296" y="1819922"/>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7E35FE-39DB-457B-89C3-75E068B5538C}"/>
                    </a:ext>
                  </a:extLst>
                </p:cNvPr>
                <p:cNvSpPr/>
                <p:nvPr/>
              </p:nvSpPr>
              <p:spPr>
                <a:xfrm>
                  <a:off x="4548325" y="1822880"/>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52E4E06-D6A9-3A31-12FD-E9AC55D915DB}"/>
                    </a:ext>
                  </a:extLst>
                </p:cNvPr>
                <p:cNvSpPr/>
                <p:nvPr/>
              </p:nvSpPr>
              <p:spPr>
                <a:xfrm>
                  <a:off x="5190479" y="1822880"/>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3" name="Rectangle 22">
                  <a:extLst>
                    <a:ext uri="{FF2B5EF4-FFF2-40B4-BE49-F238E27FC236}">
                      <a16:creationId xmlns:a16="http://schemas.microsoft.com/office/drawing/2014/main" id="{F22F08D4-AB98-E279-F297-949A1B5537F5}"/>
                    </a:ext>
                  </a:extLst>
                </p:cNvPr>
                <p:cNvSpPr/>
                <p:nvPr/>
              </p:nvSpPr>
              <p:spPr>
                <a:xfrm>
                  <a:off x="5190479" y="3358717"/>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15F6506-8E30-8BF0-5394-0CBCD36F392D}"/>
                    </a:ext>
                  </a:extLst>
                </p:cNvPr>
                <p:cNvSpPr/>
                <p:nvPr/>
              </p:nvSpPr>
              <p:spPr>
                <a:xfrm>
                  <a:off x="4542409" y="3358718"/>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98E2200-5723-8997-4CFC-AC62518F8CC5}"/>
                    </a:ext>
                  </a:extLst>
                </p:cNvPr>
                <p:cNvSpPr/>
                <p:nvPr/>
              </p:nvSpPr>
              <p:spPr>
                <a:xfrm>
                  <a:off x="3897297" y="3358718"/>
                  <a:ext cx="639192" cy="1535837"/>
                </a:xfrm>
                <a:prstGeom prst="rect">
                  <a:avLst/>
                </a:prstGeom>
                <a:solidFill>
                  <a:srgbClr val="E9B683">
                    <a:alpha val="50196"/>
                  </a:srgbClr>
                </a:solidFill>
                <a:ln w="3175">
                  <a:solidFill>
                    <a:srgbClr val="7F7F7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7970579C-DB7C-9C99-1ECE-8E331A16C670}"/>
                  </a:ext>
                </a:extLst>
              </p:cNvPr>
              <p:cNvGrpSpPr/>
              <p:nvPr/>
            </p:nvGrpSpPr>
            <p:grpSpPr>
              <a:xfrm>
                <a:off x="3040062" y="413711"/>
                <a:ext cx="4987224" cy="5490753"/>
                <a:chOff x="3040062" y="413711"/>
                <a:chExt cx="4987224" cy="5490753"/>
              </a:xfrm>
              <a:noFill/>
            </p:grpSpPr>
            <p:sp>
              <p:nvSpPr>
                <p:cNvPr id="13" name="Hexagon 12">
                  <a:extLst>
                    <a:ext uri="{FF2B5EF4-FFF2-40B4-BE49-F238E27FC236}">
                      <a16:creationId xmlns:a16="http://schemas.microsoft.com/office/drawing/2014/main" id="{67EB7FD3-15D3-A878-C5CF-003D34B65EB9}"/>
                    </a:ext>
                  </a:extLst>
                </p:cNvPr>
                <p:cNvSpPr/>
                <p:nvPr/>
              </p:nvSpPr>
              <p:spPr>
                <a:xfrm>
                  <a:off x="3048940" y="1329150"/>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17B8C786-C753-920C-BDB9-7A6A5AA2C9A3}"/>
                    </a:ext>
                  </a:extLst>
                </p:cNvPr>
                <p:cNvSpPr/>
                <p:nvPr/>
              </p:nvSpPr>
              <p:spPr>
                <a:xfrm>
                  <a:off x="4550761" y="2242529"/>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47842527-CE00-672E-B648-15FFCEFAD88D}"/>
                    </a:ext>
                  </a:extLst>
                </p:cNvPr>
                <p:cNvSpPr/>
                <p:nvPr/>
              </p:nvSpPr>
              <p:spPr>
                <a:xfrm>
                  <a:off x="4541883" y="407566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E310AB1C-372D-E1DB-D80B-48CFEF8C8196}"/>
                    </a:ext>
                  </a:extLst>
                </p:cNvPr>
                <p:cNvSpPr/>
                <p:nvPr/>
              </p:nvSpPr>
              <p:spPr>
                <a:xfrm>
                  <a:off x="6061460" y="135369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CCCB171C-61F2-F16A-DEF4-8A3D1A3BB176}"/>
                    </a:ext>
                  </a:extLst>
                </p:cNvPr>
                <p:cNvSpPr/>
                <p:nvPr/>
              </p:nvSpPr>
              <p:spPr>
                <a:xfrm>
                  <a:off x="6055598" y="31825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E670A4F2-A5B0-1305-49D7-9DDBA06CAE92}"/>
                    </a:ext>
                  </a:extLst>
                </p:cNvPr>
                <p:cNvSpPr/>
                <p:nvPr/>
              </p:nvSpPr>
              <p:spPr>
                <a:xfrm>
                  <a:off x="4562519" y="413711"/>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CF99A70D-DB1D-DAF0-B7E9-7B88E6E7F36A}"/>
                    </a:ext>
                  </a:extLst>
                </p:cNvPr>
                <p:cNvSpPr/>
                <p:nvPr/>
              </p:nvSpPr>
              <p:spPr>
                <a:xfrm>
                  <a:off x="3040062" y="3157224"/>
                  <a:ext cx="1965826" cy="1828800"/>
                </a:xfrm>
                <a:prstGeom prst="hexagon">
                  <a:avLst/>
                </a:prstGeom>
                <a:grp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extBox 3">
              <a:extLst>
                <a:ext uri="{FF2B5EF4-FFF2-40B4-BE49-F238E27FC236}">
                  <a16:creationId xmlns:a16="http://schemas.microsoft.com/office/drawing/2014/main" id="{DD5005E7-4C63-172E-B8C4-726CBE9AC3A7}"/>
                </a:ext>
              </a:extLst>
            </p:cNvPr>
            <p:cNvSpPr txBox="1"/>
            <p:nvPr/>
          </p:nvSpPr>
          <p:spPr>
            <a:xfrm>
              <a:off x="8847930" y="4885783"/>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$1010</a:t>
              </a:r>
            </a:p>
          </p:txBody>
        </p:sp>
        <p:sp>
          <p:nvSpPr>
            <p:cNvPr id="5" name="TextBox 4">
              <a:extLst>
                <a:ext uri="{FF2B5EF4-FFF2-40B4-BE49-F238E27FC236}">
                  <a16:creationId xmlns:a16="http://schemas.microsoft.com/office/drawing/2014/main" id="{2BBF4BD0-16FC-85BC-B791-DD1DF08A2F2E}"/>
                </a:ext>
              </a:extLst>
            </p:cNvPr>
            <p:cNvSpPr txBox="1"/>
            <p:nvPr/>
          </p:nvSpPr>
          <p:spPr>
            <a:xfrm>
              <a:off x="7345355" y="3979754"/>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$960</a:t>
              </a:r>
            </a:p>
          </p:txBody>
        </p:sp>
        <p:sp>
          <p:nvSpPr>
            <p:cNvPr id="6" name="TextBox 5">
              <a:extLst>
                <a:ext uri="{FF2B5EF4-FFF2-40B4-BE49-F238E27FC236}">
                  <a16:creationId xmlns:a16="http://schemas.microsoft.com/office/drawing/2014/main" id="{A49E6527-CBCA-0B77-009E-284D7775A6AD}"/>
                </a:ext>
              </a:extLst>
            </p:cNvPr>
            <p:cNvSpPr txBox="1"/>
            <p:nvPr/>
          </p:nvSpPr>
          <p:spPr>
            <a:xfrm>
              <a:off x="10400852" y="2074838"/>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$1750</a:t>
              </a:r>
            </a:p>
          </p:txBody>
        </p:sp>
        <p:sp>
          <p:nvSpPr>
            <p:cNvPr id="7" name="TextBox 6">
              <a:extLst>
                <a:ext uri="{FF2B5EF4-FFF2-40B4-BE49-F238E27FC236}">
                  <a16:creationId xmlns:a16="http://schemas.microsoft.com/office/drawing/2014/main" id="{ADD699A5-A388-F6B9-1C17-3EB00FD76D60}"/>
                </a:ext>
              </a:extLst>
            </p:cNvPr>
            <p:cNvSpPr txBox="1"/>
            <p:nvPr/>
          </p:nvSpPr>
          <p:spPr>
            <a:xfrm>
              <a:off x="10359799" y="3963519"/>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$725</a:t>
              </a:r>
            </a:p>
          </p:txBody>
        </p:sp>
        <p:sp>
          <p:nvSpPr>
            <p:cNvPr id="8" name="TextBox 7">
              <a:extLst>
                <a:ext uri="{FF2B5EF4-FFF2-40B4-BE49-F238E27FC236}">
                  <a16:creationId xmlns:a16="http://schemas.microsoft.com/office/drawing/2014/main" id="{BAEA5D69-9B22-377E-E55A-CFFD6005881A}"/>
                </a:ext>
              </a:extLst>
            </p:cNvPr>
            <p:cNvSpPr txBox="1"/>
            <p:nvPr/>
          </p:nvSpPr>
          <p:spPr>
            <a:xfrm>
              <a:off x="8914727" y="2969089"/>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$3900</a:t>
              </a:r>
            </a:p>
          </p:txBody>
        </p:sp>
        <p:sp>
          <p:nvSpPr>
            <p:cNvPr id="9" name="TextBox 8">
              <a:extLst>
                <a:ext uri="{FF2B5EF4-FFF2-40B4-BE49-F238E27FC236}">
                  <a16:creationId xmlns:a16="http://schemas.microsoft.com/office/drawing/2014/main" id="{23D5C2F9-C981-46F7-C099-546CDD413806}"/>
                </a:ext>
              </a:extLst>
            </p:cNvPr>
            <p:cNvSpPr txBox="1"/>
            <p:nvPr/>
          </p:nvSpPr>
          <p:spPr>
            <a:xfrm>
              <a:off x="7340485" y="2117196"/>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$435</a:t>
              </a:r>
            </a:p>
          </p:txBody>
        </p:sp>
        <p:sp>
          <p:nvSpPr>
            <p:cNvPr id="10" name="TextBox 9">
              <a:extLst>
                <a:ext uri="{FF2B5EF4-FFF2-40B4-BE49-F238E27FC236}">
                  <a16:creationId xmlns:a16="http://schemas.microsoft.com/office/drawing/2014/main" id="{73B84FE3-224E-0AC7-B2C8-5AD983ED1887}"/>
                </a:ext>
              </a:extLst>
            </p:cNvPr>
            <p:cNvSpPr txBox="1"/>
            <p:nvPr/>
          </p:nvSpPr>
          <p:spPr>
            <a:xfrm>
              <a:off x="8914727" y="1223848"/>
              <a:ext cx="820807" cy="369332"/>
            </a:xfrm>
            <a:prstGeom prst="rect">
              <a:avLst/>
            </a:prstGeom>
            <a:solidFill>
              <a:schemeClr val="bg1">
                <a:lumMod val="95000"/>
                <a:alpha val="36000"/>
              </a:schemeClr>
            </a:solidFill>
            <a:effectLst>
              <a:glow rad="139700">
                <a:schemeClr val="accent2">
                  <a:satMod val="175000"/>
                  <a:alpha val="40000"/>
                </a:schemeClr>
              </a:glow>
              <a:softEdge rad="63500"/>
            </a:effectLst>
          </p:spPr>
          <p:txBody>
            <a:bodyPr wrap="square" rtlCol="0">
              <a:spAutoFit/>
            </a:bodyPr>
            <a:lstStyle/>
            <a:p>
              <a:pPr algn="ctr"/>
              <a:r>
                <a:rPr lang="en-US" b="1" dirty="0">
                  <a:solidFill>
                    <a:schemeClr val="tx1">
                      <a:lumMod val="85000"/>
                      <a:lumOff val="15000"/>
                    </a:schemeClr>
                  </a:solidFill>
                  <a:effectLst>
                    <a:glow rad="63500">
                      <a:schemeClr val="accent1">
                        <a:satMod val="175000"/>
                        <a:alpha val="40000"/>
                      </a:schemeClr>
                    </a:glow>
                  </a:effectLst>
                </a:rPr>
                <a:t>$650</a:t>
              </a:r>
            </a:p>
          </p:txBody>
        </p:sp>
      </p:grpSp>
      <p:sp>
        <p:nvSpPr>
          <p:cNvPr id="26" name="Arrow: Right 25">
            <a:extLst>
              <a:ext uri="{FF2B5EF4-FFF2-40B4-BE49-F238E27FC236}">
                <a16:creationId xmlns:a16="http://schemas.microsoft.com/office/drawing/2014/main" id="{18B57860-6637-F41D-F2EC-963D18973E29}"/>
              </a:ext>
            </a:extLst>
          </p:cNvPr>
          <p:cNvSpPr/>
          <p:nvPr/>
        </p:nvSpPr>
        <p:spPr>
          <a:xfrm>
            <a:off x="5219588" y="3039831"/>
            <a:ext cx="1058406" cy="556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4CAE85A-0202-1B56-CFDD-189ECEBF79E8}"/>
              </a:ext>
            </a:extLst>
          </p:cNvPr>
          <p:cNvSpPr/>
          <p:nvPr/>
        </p:nvSpPr>
        <p:spPr>
          <a:xfrm>
            <a:off x="6494376" y="1872654"/>
            <a:ext cx="3041320" cy="289133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212090" lvl="1" algn="ctr">
              <a:lnSpc>
                <a:spcPct val="90000"/>
              </a:lnSpc>
              <a:spcBef>
                <a:spcPts val="200"/>
              </a:spcBef>
              <a:spcAft>
                <a:spcPts val="400"/>
              </a:spcAft>
            </a:pPr>
            <a:r>
              <a:rPr lang="en-US" sz="2400" b="1" dirty="0">
                <a:effectLst>
                  <a:outerShdw blurRad="50800" dist="38100" dir="2700000" algn="tl" rotWithShape="0">
                    <a:prstClr val="black">
                      <a:alpha val="40000"/>
                    </a:prstClr>
                  </a:outerShdw>
                </a:effectLst>
                <a:latin typeface="+mj-lt"/>
              </a:rPr>
              <a:t>Did this for:</a:t>
            </a:r>
          </a:p>
          <a:p>
            <a:pPr marL="383540" lvl="1" indent="-171450">
              <a:lnSpc>
                <a:spcPct val="90000"/>
              </a:lnSpc>
              <a:spcBef>
                <a:spcPts val="200"/>
              </a:spcBef>
              <a:spcAft>
                <a:spcPts val="400"/>
              </a:spcAft>
              <a:buFont typeface="Arial"/>
              <a:buChar char="•"/>
            </a:pPr>
            <a:r>
              <a:rPr lang="en-US" sz="2400" dirty="0">
                <a:latin typeface="+mj-lt"/>
              </a:rPr>
              <a:t>residential units</a:t>
            </a:r>
          </a:p>
          <a:p>
            <a:pPr marL="383540" lvl="1" indent="-171450">
              <a:lnSpc>
                <a:spcPct val="90000"/>
              </a:lnSpc>
              <a:spcBef>
                <a:spcPts val="200"/>
              </a:spcBef>
              <a:spcAft>
                <a:spcPts val="400"/>
              </a:spcAft>
              <a:buFont typeface="Arial"/>
              <a:buChar char="•"/>
            </a:pPr>
            <a:r>
              <a:rPr lang="en-US" sz="2400" dirty="0">
                <a:latin typeface="+mj-lt"/>
              </a:rPr>
              <a:t>homeownership</a:t>
            </a:r>
          </a:p>
          <a:p>
            <a:pPr marL="383540" lvl="1" indent="-171450">
              <a:lnSpc>
                <a:spcPct val="90000"/>
              </a:lnSpc>
              <a:spcBef>
                <a:spcPts val="200"/>
              </a:spcBef>
              <a:spcAft>
                <a:spcPts val="400"/>
              </a:spcAft>
              <a:buFont typeface="Arial"/>
              <a:buChar char="•"/>
            </a:pPr>
            <a:r>
              <a:rPr lang="en-US" sz="2400" dirty="0">
                <a:latin typeface="+mj-lt"/>
              </a:rPr>
              <a:t>nonresidential ft</a:t>
            </a:r>
            <a:r>
              <a:rPr lang="en-US" sz="2400" baseline="30000" dirty="0">
                <a:latin typeface="+mj-lt"/>
              </a:rPr>
              <a:t>2</a:t>
            </a:r>
          </a:p>
          <a:p>
            <a:pPr marL="383540" lvl="1" indent="-171450">
              <a:lnSpc>
                <a:spcPct val="90000"/>
              </a:lnSpc>
              <a:spcBef>
                <a:spcPts val="200"/>
              </a:spcBef>
              <a:spcAft>
                <a:spcPts val="400"/>
              </a:spcAft>
              <a:buFont typeface="Arial"/>
              <a:buChar char="•"/>
            </a:pPr>
            <a:r>
              <a:rPr lang="en-US" sz="2400" dirty="0">
                <a:latin typeface="+mj-lt"/>
              </a:rPr>
              <a:t>valuation</a:t>
            </a:r>
          </a:p>
          <a:p>
            <a:pPr marL="383540" lvl="1" indent="-171450">
              <a:lnSpc>
                <a:spcPct val="90000"/>
              </a:lnSpc>
              <a:spcBef>
                <a:spcPts val="200"/>
              </a:spcBef>
              <a:spcAft>
                <a:spcPts val="400"/>
              </a:spcAft>
              <a:buFont typeface="Arial"/>
              <a:buChar char="•"/>
            </a:pPr>
            <a:r>
              <a:rPr lang="en-US" sz="2400" dirty="0">
                <a:latin typeface="+mj-lt"/>
              </a:rPr>
              <a:t>prior year taxes</a:t>
            </a:r>
          </a:p>
        </p:txBody>
      </p:sp>
      <p:sp>
        <p:nvSpPr>
          <p:cNvPr id="29" name="Rectangle: Rounded Corners 28">
            <a:extLst>
              <a:ext uri="{FF2B5EF4-FFF2-40B4-BE49-F238E27FC236}">
                <a16:creationId xmlns:a16="http://schemas.microsoft.com/office/drawing/2014/main" id="{C80222EF-8B30-3A06-835F-1651214B49FB}"/>
              </a:ext>
            </a:extLst>
          </p:cNvPr>
          <p:cNvSpPr/>
          <p:nvPr/>
        </p:nvSpPr>
        <p:spPr>
          <a:xfrm>
            <a:off x="10671358" y="150728"/>
            <a:ext cx="1142118" cy="601896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lvl="1" algn="ctr">
              <a:lnSpc>
                <a:spcPct val="90000"/>
              </a:lnSpc>
              <a:spcBef>
                <a:spcPts val="200"/>
              </a:spcBef>
              <a:spcAft>
                <a:spcPts val="400"/>
              </a:spcAft>
            </a:pPr>
            <a:r>
              <a:rPr lang="en-US" sz="2400" b="1" dirty="0">
                <a:effectLst>
                  <a:outerShdw blurRad="50800" dist="38100" dir="2700000" algn="tl" rotWithShape="0">
                    <a:prstClr val="black">
                      <a:alpha val="40000"/>
                    </a:prstClr>
                  </a:outerShdw>
                </a:effectLst>
                <a:latin typeface="+mj-lt"/>
              </a:rPr>
              <a:t>Fields for:</a:t>
            </a:r>
          </a:p>
          <a:p>
            <a:pPr marL="0" lvl="1" algn="ctr">
              <a:lnSpc>
                <a:spcPct val="90000"/>
              </a:lnSpc>
              <a:spcBef>
                <a:spcPts val="200"/>
              </a:spcBef>
              <a:spcAft>
                <a:spcPts val="400"/>
              </a:spcAft>
            </a:pPr>
            <a:r>
              <a:rPr lang="en-US" sz="2000" b="1" dirty="0">
                <a:latin typeface="+mj-lt"/>
              </a:rPr>
              <a:t>2009</a:t>
            </a:r>
          </a:p>
          <a:p>
            <a:pPr marL="0" lvl="1" algn="ctr">
              <a:lnSpc>
                <a:spcPct val="90000"/>
              </a:lnSpc>
              <a:spcBef>
                <a:spcPts val="200"/>
              </a:spcBef>
              <a:spcAft>
                <a:spcPts val="400"/>
              </a:spcAft>
            </a:pPr>
            <a:r>
              <a:rPr lang="en-US" sz="2000" b="1" dirty="0">
                <a:latin typeface="+mj-lt"/>
              </a:rPr>
              <a:t>2010</a:t>
            </a:r>
          </a:p>
          <a:p>
            <a:pPr marL="0" lvl="1" algn="ctr">
              <a:lnSpc>
                <a:spcPct val="90000"/>
              </a:lnSpc>
              <a:spcBef>
                <a:spcPts val="200"/>
              </a:spcBef>
              <a:spcAft>
                <a:spcPts val="400"/>
              </a:spcAft>
            </a:pPr>
            <a:r>
              <a:rPr lang="en-US" sz="2000" b="1" dirty="0">
                <a:latin typeface="+mj-lt"/>
              </a:rPr>
              <a:t>2011</a:t>
            </a:r>
          </a:p>
          <a:p>
            <a:pPr marL="0" lvl="1" algn="ctr">
              <a:lnSpc>
                <a:spcPct val="90000"/>
              </a:lnSpc>
              <a:spcBef>
                <a:spcPts val="200"/>
              </a:spcBef>
              <a:spcAft>
                <a:spcPts val="400"/>
              </a:spcAft>
            </a:pPr>
            <a:r>
              <a:rPr lang="en-US" sz="2000" b="1" dirty="0">
                <a:latin typeface="+mj-lt"/>
              </a:rPr>
              <a:t>2012</a:t>
            </a:r>
          </a:p>
          <a:p>
            <a:pPr marL="0" lvl="1" algn="ctr">
              <a:lnSpc>
                <a:spcPct val="90000"/>
              </a:lnSpc>
              <a:spcBef>
                <a:spcPts val="200"/>
              </a:spcBef>
              <a:spcAft>
                <a:spcPts val="400"/>
              </a:spcAft>
            </a:pPr>
            <a:r>
              <a:rPr lang="en-US" sz="2000" b="1" dirty="0">
                <a:latin typeface="+mj-lt"/>
              </a:rPr>
              <a:t>2013</a:t>
            </a:r>
          </a:p>
          <a:p>
            <a:pPr marL="0" lvl="1" algn="ctr">
              <a:lnSpc>
                <a:spcPct val="90000"/>
              </a:lnSpc>
              <a:spcBef>
                <a:spcPts val="200"/>
              </a:spcBef>
              <a:spcAft>
                <a:spcPts val="400"/>
              </a:spcAft>
            </a:pPr>
            <a:r>
              <a:rPr lang="en-US" sz="2000" b="1" dirty="0">
                <a:latin typeface="+mj-lt"/>
              </a:rPr>
              <a:t>2014</a:t>
            </a:r>
          </a:p>
          <a:p>
            <a:pPr marL="0" lvl="1" algn="ctr">
              <a:lnSpc>
                <a:spcPct val="90000"/>
              </a:lnSpc>
              <a:spcBef>
                <a:spcPts val="200"/>
              </a:spcBef>
              <a:spcAft>
                <a:spcPts val="400"/>
              </a:spcAft>
            </a:pPr>
            <a:r>
              <a:rPr lang="en-US" sz="2000" b="1" dirty="0">
                <a:latin typeface="+mj-lt"/>
              </a:rPr>
              <a:t>2015</a:t>
            </a:r>
          </a:p>
          <a:p>
            <a:pPr marL="0" lvl="1" algn="ctr">
              <a:lnSpc>
                <a:spcPct val="90000"/>
              </a:lnSpc>
              <a:spcBef>
                <a:spcPts val="200"/>
              </a:spcBef>
              <a:spcAft>
                <a:spcPts val="400"/>
              </a:spcAft>
            </a:pPr>
            <a:r>
              <a:rPr lang="en-US" sz="2000" b="1" dirty="0">
                <a:latin typeface="+mj-lt"/>
              </a:rPr>
              <a:t>2016</a:t>
            </a:r>
          </a:p>
          <a:p>
            <a:pPr marL="0" lvl="1" algn="ctr">
              <a:lnSpc>
                <a:spcPct val="90000"/>
              </a:lnSpc>
              <a:spcBef>
                <a:spcPts val="200"/>
              </a:spcBef>
              <a:spcAft>
                <a:spcPts val="400"/>
              </a:spcAft>
            </a:pPr>
            <a:r>
              <a:rPr lang="en-US" sz="2000" b="1" dirty="0">
                <a:latin typeface="+mj-lt"/>
              </a:rPr>
              <a:t>2017</a:t>
            </a:r>
          </a:p>
          <a:p>
            <a:pPr marL="0" lvl="1" algn="ctr">
              <a:lnSpc>
                <a:spcPct val="90000"/>
              </a:lnSpc>
              <a:spcBef>
                <a:spcPts val="200"/>
              </a:spcBef>
              <a:spcAft>
                <a:spcPts val="400"/>
              </a:spcAft>
            </a:pPr>
            <a:r>
              <a:rPr lang="en-US" sz="2000" b="1" dirty="0">
                <a:latin typeface="+mj-lt"/>
              </a:rPr>
              <a:t>2018</a:t>
            </a:r>
          </a:p>
          <a:p>
            <a:pPr marL="0" lvl="1" algn="ctr">
              <a:lnSpc>
                <a:spcPct val="90000"/>
              </a:lnSpc>
              <a:spcBef>
                <a:spcPts val="200"/>
              </a:spcBef>
              <a:spcAft>
                <a:spcPts val="400"/>
              </a:spcAft>
            </a:pPr>
            <a:r>
              <a:rPr lang="en-US" sz="2000" b="1" dirty="0">
                <a:latin typeface="+mj-lt"/>
              </a:rPr>
              <a:t>2019</a:t>
            </a:r>
          </a:p>
          <a:p>
            <a:pPr marL="0" lvl="1" algn="ctr">
              <a:lnSpc>
                <a:spcPct val="90000"/>
              </a:lnSpc>
              <a:spcBef>
                <a:spcPts val="200"/>
              </a:spcBef>
              <a:spcAft>
                <a:spcPts val="400"/>
              </a:spcAft>
            </a:pPr>
            <a:r>
              <a:rPr lang="en-US" sz="2000" b="1" dirty="0">
                <a:latin typeface="+mj-lt"/>
              </a:rPr>
              <a:t>2020</a:t>
            </a:r>
          </a:p>
          <a:p>
            <a:pPr marL="0" lvl="1" algn="ctr">
              <a:lnSpc>
                <a:spcPct val="90000"/>
              </a:lnSpc>
              <a:spcBef>
                <a:spcPts val="200"/>
              </a:spcBef>
              <a:spcAft>
                <a:spcPts val="400"/>
              </a:spcAft>
            </a:pPr>
            <a:r>
              <a:rPr lang="en-US" sz="2000" b="1" dirty="0">
                <a:latin typeface="+mj-lt"/>
              </a:rPr>
              <a:t>2021</a:t>
            </a:r>
          </a:p>
          <a:p>
            <a:pPr marL="0" lvl="1" algn="ctr">
              <a:lnSpc>
                <a:spcPct val="90000"/>
              </a:lnSpc>
              <a:spcBef>
                <a:spcPts val="200"/>
              </a:spcBef>
              <a:spcAft>
                <a:spcPts val="400"/>
              </a:spcAft>
            </a:pPr>
            <a:r>
              <a:rPr lang="en-US" sz="2000" b="1" dirty="0">
                <a:latin typeface="+mj-lt"/>
              </a:rPr>
              <a:t>2022</a:t>
            </a:r>
            <a:endParaRPr lang="en-US" sz="2000" dirty="0">
              <a:latin typeface="+mj-lt"/>
            </a:endParaRPr>
          </a:p>
        </p:txBody>
      </p:sp>
      <p:sp>
        <p:nvSpPr>
          <p:cNvPr id="31" name="Plus Sign 30">
            <a:extLst>
              <a:ext uri="{FF2B5EF4-FFF2-40B4-BE49-F238E27FC236}">
                <a16:creationId xmlns:a16="http://schemas.microsoft.com/office/drawing/2014/main" id="{C6788615-AFEA-FA82-667B-8966A5D2D688}"/>
              </a:ext>
            </a:extLst>
          </p:cNvPr>
          <p:cNvSpPr/>
          <p:nvPr/>
        </p:nvSpPr>
        <p:spPr>
          <a:xfrm>
            <a:off x="9593356" y="2851074"/>
            <a:ext cx="1036110" cy="93449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8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685B7C-9D4E-9EDE-A69B-F8C28AB51C01}"/>
              </a:ext>
            </a:extLst>
          </p:cNvPr>
          <p:cNvSpPr>
            <a:spLocks noGrp="1"/>
          </p:cNvSpPr>
          <p:nvPr>
            <p:ph type="title"/>
          </p:nvPr>
        </p:nvSpPr>
        <p:spPr>
          <a:xfrm>
            <a:off x="1097280" y="286603"/>
            <a:ext cx="10058400" cy="1450757"/>
          </a:xfrm>
        </p:spPr>
        <p:txBody>
          <a:bodyPr>
            <a:normAutofit/>
          </a:bodyPr>
          <a:lstStyle/>
          <a:p>
            <a:r>
              <a:rPr lang="en-US">
                <a:ea typeface="Calibri Light"/>
                <a:cs typeface="Calibri Light"/>
              </a:rPr>
              <a:t>What I hope you’ll find useful</a:t>
            </a:r>
            <a:endParaRPr lang="en-US"/>
          </a:p>
        </p:txBody>
      </p:sp>
      <p:sp>
        <p:nvSpPr>
          <p:cNvPr id="3" name="Content Placeholder 2">
            <a:extLst>
              <a:ext uri="{FF2B5EF4-FFF2-40B4-BE49-F238E27FC236}">
                <a16:creationId xmlns:a16="http://schemas.microsoft.com/office/drawing/2014/main" id="{6B4A4246-55BD-F1D9-FE49-B56BDA0B8863}"/>
              </a:ext>
            </a:extLst>
          </p:cNvPr>
          <p:cNvSpPr>
            <a:spLocks noGrp="1"/>
          </p:cNvSpPr>
          <p:nvPr>
            <p:ph idx="1"/>
          </p:nvPr>
        </p:nvSpPr>
        <p:spPr>
          <a:xfrm>
            <a:off x="4639733" y="1845734"/>
            <a:ext cx="6515947" cy="4023360"/>
          </a:xfrm>
        </p:spPr>
        <p:txBody>
          <a:bodyPr vert="horz" lIns="91440" tIns="45720" rIns="91440" bIns="45720" rtlCol="0">
            <a:normAutofit/>
          </a:bodyPr>
          <a:lstStyle/>
          <a:p>
            <a:endParaRPr lang="en-US" sz="2400" dirty="0">
              <a:ea typeface="Calibri" panose="020F0502020204030204"/>
              <a:cs typeface="Calibri" panose="020F0502020204030204"/>
            </a:endParaRPr>
          </a:p>
          <a:p>
            <a:pPr marL="0" indent="0">
              <a:buNone/>
            </a:pPr>
            <a:r>
              <a:rPr lang="en-US" sz="2400" dirty="0">
                <a:latin typeface="+mj-lt"/>
                <a:ea typeface="Calibri" panose="020F0502020204030204"/>
                <a:cs typeface="Calibri" panose="020F0502020204030204"/>
              </a:rPr>
              <a:t>Ways to manage &amp; visualize multiple layers</a:t>
            </a:r>
          </a:p>
          <a:p>
            <a:pPr marL="0" indent="0">
              <a:buNone/>
            </a:pPr>
            <a:endParaRPr lang="en-US" sz="2400" dirty="0">
              <a:latin typeface="+mj-lt"/>
              <a:ea typeface="Calibri" panose="020F0502020204030204"/>
              <a:cs typeface="Calibri" panose="020F0502020204030204"/>
            </a:endParaRPr>
          </a:p>
          <a:p>
            <a:pPr marL="0" indent="0">
              <a:buNone/>
            </a:pPr>
            <a:r>
              <a:rPr lang="en-US" sz="2400" dirty="0">
                <a:latin typeface="+mj-lt"/>
                <a:ea typeface="Calibri" panose="020F0502020204030204"/>
                <a:cs typeface="Calibri" panose="020F0502020204030204"/>
              </a:rPr>
              <a:t>Manage &amp; visualize multiple data fields over time</a:t>
            </a:r>
          </a:p>
          <a:p>
            <a:pPr marL="0" indent="0">
              <a:buNone/>
            </a:pPr>
            <a:endParaRPr lang="en-US" sz="2400" dirty="0">
              <a:latin typeface="+mj-lt"/>
              <a:ea typeface="Calibri" panose="020F0502020204030204"/>
              <a:cs typeface="Calibri" panose="020F0502020204030204"/>
            </a:endParaRPr>
          </a:p>
          <a:p>
            <a:pPr marL="0" indent="0">
              <a:buNone/>
            </a:pPr>
            <a:r>
              <a:rPr lang="en-US" sz="2400" dirty="0">
                <a:latin typeface="+mj-lt"/>
                <a:ea typeface="Calibri" panose="020F0502020204030204"/>
                <a:cs typeface="Calibri" panose="020F0502020204030204"/>
              </a:rPr>
              <a:t>Techniques to mine data from historic GIS records</a:t>
            </a:r>
          </a:p>
        </p:txBody>
      </p:sp>
      <p:pic>
        <p:nvPicPr>
          <p:cNvPr id="6" name="Graphic 5">
            <a:extLst>
              <a:ext uri="{FF2B5EF4-FFF2-40B4-BE49-F238E27FC236}">
                <a16:creationId xmlns:a16="http://schemas.microsoft.com/office/drawing/2014/main" id="{B8F5958E-B32D-FB1A-3C7A-D64796EBABCF}"/>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9733" y="2562825"/>
            <a:ext cx="2912825" cy="2589178"/>
          </a:xfrm>
          <a:prstGeom prst="rect">
            <a:avLst/>
          </a:prstGeom>
        </p:spPr>
      </p:pic>
    </p:spTree>
    <p:extLst>
      <p:ext uri="{BB962C8B-B14F-4D97-AF65-F5344CB8AC3E}">
        <p14:creationId xmlns:p14="http://schemas.microsoft.com/office/powerpoint/2010/main" val="361218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7682A25-42C8-4715-BF21-184A2A338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AB04CDC-FD77-2BF7-491A-9405162D1516}"/>
              </a:ext>
            </a:extLst>
          </p:cNvPr>
          <p:cNvSpPr>
            <a:spLocks noGrp="1"/>
          </p:cNvSpPr>
          <p:nvPr>
            <p:ph type="title"/>
          </p:nvPr>
        </p:nvSpPr>
        <p:spPr>
          <a:xfrm>
            <a:off x="8177212" y="634946"/>
            <a:ext cx="3372529" cy="5055904"/>
          </a:xfrm>
        </p:spPr>
        <p:txBody>
          <a:bodyPr anchor="ctr">
            <a:normAutofit/>
          </a:bodyPr>
          <a:lstStyle/>
          <a:p>
            <a:r>
              <a:rPr lang="en-US">
                <a:ea typeface="Calibri Light"/>
                <a:cs typeface="Calibri Light"/>
              </a:rPr>
              <a:t>Why a custom web application?</a:t>
            </a:r>
            <a:endParaRPr lang="en-US"/>
          </a:p>
        </p:txBody>
      </p:sp>
      <p:cxnSp>
        <p:nvCxnSpPr>
          <p:cNvPr id="29" name="Straight Connector 28">
            <a:extLst>
              <a:ext uri="{FF2B5EF4-FFF2-40B4-BE49-F238E27FC236}">
                <a16:creationId xmlns:a16="http://schemas.microsoft.com/office/drawing/2014/main" id="{51736393-45A9-49C6-90FF-3486BD4235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3AD8F8B-6BDD-4751-800C-E84F1A8FA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8021D79A-75FF-4A04-80E0-85755EA72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2" name="Content Placeholder 2">
            <a:extLst>
              <a:ext uri="{FF2B5EF4-FFF2-40B4-BE49-F238E27FC236}">
                <a16:creationId xmlns:a16="http://schemas.microsoft.com/office/drawing/2014/main" id="{5802BF2F-B2B1-A0E4-D292-3F8076805BA7}"/>
              </a:ext>
            </a:extLst>
          </p:cNvPr>
          <p:cNvGraphicFramePr>
            <a:graphicFrameLocks noGrp="1"/>
          </p:cNvGraphicFramePr>
          <p:nvPr>
            <p:ph idx="1"/>
            <p:extLst>
              <p:ext uri="{D42A27DB-BD31-4B8C-83A1-F6EECF244321}">
                <p14:modId xmlns:p14="http://schemas.microsoft.com/office/powerpoint/2010/main" val="2533956572"/>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812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090869F-2ABA-459E-1FC5-17E247B541CE}"/>
              </a:ext>
            </a:extLst>
          </p:cNvPr>
          <p:cNvSpPr txBox="1">
            <a:spLocks/>
          </p:cNvSpPr>
          <p:nvPr/>
        </p:nvSpPr>
        <p:spPr>
          <a:xfrm>
            <a:off x="2624108" y="2690436"/>
            <a:ext cx="6943785"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ea typeface="Calibri Light"/>
                <a:cs typeface="Calibri Light"/>
              </a:rPr>
              <a:t>Application Walk Through </a:t>
            </a:r>
            <a:endParaRPr lang="en-US" dirty="0"/>
          </a:p>
        </p:txBody>
      </p:sp>
      <p:cxnSp>
        <p:nvCxnSpPr>
          <p:cNvPr id="4" name="Straight Connector 3">
            <a:extLst>
              <a:ext uri="{FF2B5EF4-FFF2-40B4-BE49-F238E27FC236}">
                <a16:creationId xmlns:a16="http://schemas.microsoft.com/office/drawing/2014/main" id="{148E84C3-62D6-F012-68BF-3BCE883CB9C8}"/>
              </a:ext>
            </a:extLst>
          </p:cNvPr>
          <p:cNvCxnSpPr>
            <a:cxnSpLocks/>
          </p:cNvCxnSpPr>
          <p:nvPr/>
        </p:nvCxnSpPr>
        <p:spPr>
          <a:xfrm>
            <a:off x="1778524" y="3450209"/>
            <a:ext cx="86349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874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BF9CDC-9973-5FCB-632B-A5CECDF48A16}"/>
              </a:ext>
            </a:extLst>
          </p:cNvPr>
          <p:cNvPicPr>
            <a:picLocks noChangeAspect="1"/>
          </p:cNvPicPr>
          <p:nvPr/>
        </p:nvPicPr>
        <p:blipFill>
          <a:blip r:embed="rId3"/>
          <a:stretch>
            <a:fillRect/>
          </a:stretch>
        </p:blipFill>
        <p:spPr>
          <a:xfrm>
            <a:off x="0" y="567088"/>
            <a:ext cx="12192000" cy="5723823"/>
          </a:xfrm>
          <a:prstGeom prst="rect">
            <a:avLst/>
          </a:prstGeom>
          <a:ln w="28575">
            <a:solidFill>
              <a:schemeClr val="tx1">
                <a:lumMod val="50000"/>
                <a:lumOff val="50000"/>
              </a:schemeClr>
            </a:solidFill>
          </a:ln>
        </p:spPr>
      </p:pic>
      <p:sp>
        <p:nvSpPr>
          <p:cNvPr id="21" name="Rectangle 20">
            <a:extLst>
              <a:ext uri="{FF2B5EF4-FFF2-40B4-BE49-F238E27FC236}">
                <a16:creationId xmlns:a16="http://schemas.microsoft.com/office/drawing/2014/main" id="{9A245705-8D4C-BB04-157E-4D31F9F63F80}"/>
              </a:ext>
            </a:extLst>
          </p:cNvPr>
          <p:cNvSpPr/>
          <p:nvPr/>
        </p:nvSpPr>
        <p:spPr>
          <a:xfrm>
            <a:off x="204283" y="2694563"/>
            <a:ext cx="2743200" cy="41148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E605C7C-B658-6041-D0B9-D69A67626139}"/>
              </a:ext>
            </a:extLst>
          </p:cNvPr>
          <p:cNvPicPr>
            <a:picLocks noChangeAspect="1"/>
          </p:cNvPicPr>
          <p:nvPr/>
        </p:nvPicPr>
        <p:blipFill>
          <a:blip r:embed="rId2"/>
          <a:stretch>
            <a:fillRect/>
          </a:stretch>
        </p:blipFill>
        <p:spPr>
          <a:xfrm>
            <a:off x="0" y="562562"/>
            <a:ext cx="12192000" cy="5732875"/>
          </a:xfrm>
          <a:prstGeom prst="rect">
            <a:avLst/>
          </a:prstGeom>
          <a:ln w="28575">
            <a:solidFill>
              <a:schemeClr val="tx1">
                <a:lumMod val="50000"/>
                <a:lumOff val="50000"/>
              </a:schemeClr>
            </a:solidFill>
          </a:ln>
        </p:spPr>
      </p:pic>
      <p:sp>
        <p:nvSpPr>
          <p:cNvPr id="4" name="Rectangle 3">
            <a:extLst>
              <a:ext uri="{FF2B5EF4-FFF2-40B4-BE49-F238E27FC236}">
                <a16:creationId xmlns:a16="http://schemas.microsoft.com/office/drawing/2014/main" id="{29EF791D-6E0F-692C-EA7F-61C72C1E8126}"/>
              </a:ext>
            </a:extLst>
          </p:cNvPr>
          <p:cNvSpPr/>
          <p:nvPr/>
        </p:nvSpPr>
        <p:spPr>
          <a:xfrm>
            <a:off x="107002" y="5058385"/>
            <a:ext cx="2926080" cy="41148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366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EF791D-6E0F-692C-EA7F-61C72C1E8126}"/>
              </a:ext>
            </a:extLst>
          </p:cNvPr>
          <p:cNvSpPr/>
          <p:nvPr/>
        </p:nvSpPr>
        <p:spPr>
          <a:xfrm>
            <a:off x="107002" y="5058385"/>
            <a:ext cx="2926080" cy="411480"/>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44DA8F-322D-B80D-488B-203B0E6E9549}"/>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22B9278-147F-A396-75B7-28D842861788}"/>
              </a:ext>
            </a:extLst>
          </p:cNvPr>
          <p:cNvSpPr/>
          <p:nvPr/>
        </p:nvSpPr>
        <p:spPr>
          <a:xfrm>
            <a:off x="5226345" y="6280826"/>
            <a:ext cx="731520" cy="18288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964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973A25-A9E8-0A36-2785-4180EB0C938A}"/>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22B9278-147F-A396-75B7-28D842861788}"/>
              </a:ext>
            </a:extLst>
          </p:cNvPr>
          <p:cNvSpPr/>
          <p:nvPr/>
        </p:nvSpPr>
        <p:spPr>
          <a:xfrm>
            <a:off x="5926743" y="6280826"/>
            <a:ext cx="822960" cy="18288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894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FD4EF3-E62A-FC41-A05C-9FE5BB01553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22B9278-147F-A396-75B7-28D842861788}"/>
              </a:ext>
            </a:extLst>
          </p:cNvPr>
          <p:cNvSpPr/>
          <p:nvPr/>
        </p:nvSpPr>
        <p:spPr>
          <a:xfrm>
            <a:off x="6695232" y="6280826"/>
            <a:ext cx="822960" cy="18288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7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0EBF9EE8-7EFC-5935-B949-B8763FFC2BEE}"/>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ea typeface="Calibri Light"/>
                <a:cs typeface="Calibri Light"/>
              </a:rPr>
              <a:t>Overview</a:t>
            </a:r>
            <a:endParaRPr lang="en-US" sz="3600">
              <a:solidFill>
                <a:srgbClr val="FFFFFF"/>
              </a:solidFill>
            </a:endParaRP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DA187335-1A9D-6A7A-AEF2-5F2CA7FD6853}"/>
              </a:ext>
            </a:extLst>
          </p:cNvPr>
          <p:cNvGraphicFramePr>
            <a:graphicFrameLocks noGrp="1"/>
          </p:cNvGraphicFramePr>
          <p:nvPr>
            <p:ph idx="1"/>
            <p:extLst>
              <p:ext uri="{D42A27DB-BD31-4B8C-83A1-F6EECF244321}">
                <p14:modId xmlns:p14="http://schemas.microsoft.com/office/powerpoint/2010/main" val="193686964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8635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AF1E88C-0DCE-03C3-A56C-A1BE24D09677}"/>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22B9278-147F-A396-75B7-28D842861788}"/>
              </a:ext>
            </a:extLst>
          </p:cNvPr>
          <p:cNvSpPr/>
          <p:nvPr/>
        </p:nvSpPr>
        <p:spPr>
          <a:xfrm>
            <a:off x="2636196" y="5862533"/>
            <a:ext cx="6896911" cy="363167"/>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27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955AF67-11F7-E979-1402-DA20E87D4B4C}"/>
              </a:ext>
            </a:extLst>
          </p:cNvPr>
          <p:cNvSpPr/>
          <p:nvPr/>
        </p:nvSpPr>
        <p:spPr>
          <a:xfrm>
            <a:off x="0" y="0"/>
            <a:ext cx="12192000" cy="68580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4DBD1D-9A4E-4768-9B66-C4CAFC8D02B9}"/>
              </a:ext>
            </a:extLst>
          </p:cNvPr>
          <p:cNvPicPr>
            <a:picLocks noChangeAspect="1"/>
          </p:cNvPicPr>
          <p:nvPr/>
        </p:nvPicPr>
        <p:blipFill>
          <a:blip r:embed="rId3"/>
          <a:stretch>
            <a:fillRect/>
          </a:stretch>
        </p:blipFill>
        <p:spPr>
          <a:xfrm>
            <a:off x="0" y="575416"/>
            <a:ext cx="12192000" cy="5707167"/>
          </a:xfrm>
          <a:prstGeom prst="rect">
            <a:avLst/>
          </a:prstGeom>
          <a:ln w="28575">
            <a:solidFill>
              <a:schemeClr val="tx1">
                <a:lumMod val="50000"/>
                <a:lumOff val="50000"/>
              </a:schemeClr>
            </a:solidFill>
          </a:ln>
        </p:spPr>
      </p:pic>
      <p:sp>
        <p:nvSpPr>
          <p:cNvPr id="4" name="Rectangle 3">
            <a:extLst>
              <a:ext uri="{FF2B5EF4-FFF2-40B4-BE49-F238E27FC236}">
                <a16:creationId xmlns:a16="http://schemas.microsoft.com/office/drawing/2014/main" id="{29EF791D-6E0F-692C-EA7F-61C72C1E8126}"/>
              </a:ext>
            </a:extLst>
          </p:cNvPr>
          <p:cNvSpPr/>
          <p:nvPr/>
        </p:nvSpPr>
        <p:spPr>
          <a:xfrm>
            <a:off x="1621409" y="3949831"/>
            <a:ext cx="952110" cy="445378"/>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626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3A8C73-C9EF-032F-33C7-B23A0E6CC1D8}"/>
              </a:ext>
            </a:extLst>
          </p:cNvPr>
          <p:cNvPicPr>
            <a:picLocks noChangeAspect="1"/>
          </p:cNvPicPr>
          <p:nvPr/>
        </p:nvPicPr>
        <p:blipFill>
          <a:blip r:embed="rId3"/>
          <a:stretch>
            <a:fillRect/>
          </a:stretch>
        </p:blipFill>
        <p:spPr>
          <a:xfrm>
            <a:off x="333984" y="639097"/>
            <a:ext cx="8095874" cy="5120640"/>
          </a:xfrm>
          <a:prstGeom prst="rect">
            <a:avLst/>
          </a:prstGeom>
        </p:spPr>
      </p:pic>
      <p:sp>
        <p:nvSpPr>
          <p:cNvPr id="3" name="Title 4">
            <a:extLst>
              <a:ext uri="{FF2B5EF4-FFF2-40B4-BE49-F238E27FC236}">
                <a16:creationId xmlns:a16="http://schemas.microsoft.com/office/drawing/2014/main" id="{0F467FCC-A61B-11EA-9C15-4CAEBDEEE144}"/>
              </a:ext>
            </a:extLst>
          </p:cNvPr>
          <p:cNvSpPr txBox="1">
            <a:spLocks/>
          </p:cNvSpPr>
          <p:nvPr/>
        </p:nvSpPr>
        <p:spPr>
          <a:xfrm>
            <a:off x="8696526" y="639097"/>
            <a:ext cx="3132306"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solidFill>
                  <a:schemeClr val="tx1">
                    <a:lumMod val="85000"/>
                    <a:lumOff val="15000"/>
                  </a:schemeClr>
                </a:solidFill>
              </a:rPr>
              <a:t>Whole Foods Rebuild</a:t>
            </a:r>
          </a:p>
        </p:txBody>
      </p:sp>
      <p:cxnSp>
        <p:nvCxnSpPr>
          <p:cNvPr id="4" name="Straight Connector 3">
            <a:extLst>
              <a:ext uri="{FF2B5EF4-FFF2-40B4-BE49-F238E27FC236}">
                <a16:creationId xmlns:a16="http://schemas.microsoft.com/office/drawing/2014/main" id="{A73F7CD0-7D6E-DF75-CF73-E641938ED096}"/>
              </a:ext>
            </a:extLst>
          </p:cNvPr>
          <p:cNvCxnSpPr>
            <a:cxnSpLocks/>
          </p:cNvCxnSpPr>
          <p:nvPr/>
        </p:nvCxnSpPr>
        <p:spPr>
          <a:xfrm flipV="1">
            <a:off x="8803530" y="4325112"/>
            <a:ext cx="2791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747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0F467FCC-A61B-11EA-9C15-4CAEBDEEE144}"/>
              </a:ext>
            </a:extLst>
          </p:cNvPr>
          <p:cNvSpPr txBox="1">
            <a:spLocks/>
          </p:cNvSpPr>
          <p:nvPr/>
        </p:nvSpPr>
        <p:spPr>
          <a:xfrm>
            <a:off x="8696526" y="639097"/>
            <a:ext cx="3132306"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solidFill>
                  <a:schemeClr val="tx1">
                    <a:lumMod val="85000"/>
                    <a:lumOff val="15000"/>
                  </a:schemeClr>
                </a:solidFill>
              </a:rPr>
              <a:t>Rezoning to Allow More Houses &amp; Apartments</a:t>
            </a:r>
          </a:p>
        </p:txBody>
      </p:sp>
      <p:cxnSp>
        <p:nvCxnSpPr>
          <p:cNvPr id="4" name="Straight Connector 3">
            <a:extLst>
              <a:ext uri="{FF2B5EF4-FFF2-40B4-BE49-F238E27FC236}">
                <a16:creationId xmlns:a16="http://schemas.microsoft.com/office/drawing/2014/main" id="{A73F7CD0-7D6E-DF75-CF73-E641938ED096}"/>
              </a:ext>
            </a:extLst>
          </p:cNvPr>
          <p:cNvCxnSpPr>
            <a:cxnSpLocks/>
          </p:cNvCxnSpPr>
          <p:nvPr/>
        </p:nvCxnSpPr>
        <p:spPr>
          <a:xfrm flipV="1">
            <a:off x="8803530" y="4325112"/>
            <a:ext cx="2791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1304E3-1EBB-E553-08D8-542F46B356EF}"/>
              </a:ext>
            </a:extLst>
          </p:cNvPr>
          <p:cNvPicPr>
            <a:picLocks noChangeAspect="1"/>
          </p:cNvPicPr>
          <p:nvPr/>
        </p:nvPicPr>
        <p:blipFill>
          <a:blip r:embed="rId3"/>
          <a:stretch>
            <a:fillRect/>
          </a:stretch>
        </p:blipFill>
        <p:spPr>
          <a:xfrm>
            <a:off x="453245" y="588065"/>
            <a:ext cx="8068183" cy="5120640"/>
          </a:xfrm>
          <a:prstGeom prst="rect">
            <a:avLst/>
          </a:prstGeom>
        </p:spPr>
      </p:pic>
    </p:spTree>
    <p:extLst>
      <p:ext uri="{BB962C8B-B14F-4D97-AF65-F5344CB8AC3E}">
        <p14:creationId xmlns:p14="http://schemas.microsoft.com/office/powerpoint/2010/main" val="413249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0F467FCC-A61B-11EA-9C15-4CAEBDEEE144}"/>
              </a:ext>
            </a:extLst>
          </p:cNvPr>
          <p:cNvSpPr txBox="1">
            <a:spLocks/>
          </p:cNvSpPr>
          <p:nvPr/>
        </p:nvSpPr>
        <p:spPr>
          <a:xfrm>
            <a:off x="8696526" y="639097"/>
            <a:ext cx="3132306" cy="36860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solidFill>
                  <a:schemeClr val="tx1">
                    <a:lumMod val="85000"/>
                    <a:lumOff val="15000"/>
                  </a:schemeClr>
                </a:solidFill>
              </a:rPr>
              <a:t>Conversion of Industrial to Walkable Street </a:t>
            </a:r>
            <a:r>
              <a:rPr lang="en-US" sz="4000" dirty="0">
                <a:solidFill>
                  <a:schemeClr val="tx1">
                    <a:lumMod val="85000"/>
                    <a:lumOff val="15000"/>
                  </a:schemeClr>
                </a:solidFill>
                <a:sym typeface="Wingdings" panose="05000000000000000000" pitchFamily="2" charset="2"/>
              </a:rPr>
              <a:t> Many New </a:t>
            </a:r>
            <a:r>
              <a:rPr lang="en-US" sz="4000" dirty="0">
                <a:solidFill>
                  <a:schemeClr val="tx1">
                    <a:lumMod val="85000"/>
                    <a:lumOff val="15000"/>
                  </a:schemeClr>
                </a:solidFill>
              </a:rPr>
              <a:t>Apartments</a:t>
            </a:r>
          </a:p>
        </p:txBody>
      </p:sp>
      <p:cxnSp>
        <p:nvCxnSpPr>
          <p:cNvPr id="4" name="Straight Connector 3">
            <a:extLst>
              <a:ext uri="{FF2B5EF4-FFF2-40B4-BE49-F238E27FC236}">
                <a16:creationId xmlns:a16="http://schemas.microsoft.com/office/drawing/2014/main" id="{A73F7CD0-7D6E-DF75-CF73-E641938ED096}"/>
              </a:ext>
            </a:extLst>
          </p:cNvPr>
          <p:cNvCxnSpPr>
            <a:cxnSpLocks/>
          </p:cNvCxnSpPr>
          <p:nvPr/>
        </p:nvCxnSpPr>
        <p:spPr>
          <a:xfrm flipV="1">
            <a:off x="8803530" y="4325112"/>
            <a:ext cx="27918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580A2FA-DE73-B199-B883-369D48BA66EF}"/>
              </a:ext>
            </a:extLst>
          </p:cNvPr>
          <p:cNvPicPr>
            <a:picLocks noChangeAspect="1"/>
          </p:cNvPicPr>
          <p:nvPr/>
        </p:nvPicPr>
        <p:blipFill>
          <a:blip r:embed="rId3"/>
          <a:stretch>
            <a:fillRect/>
          </a:stretch>
        </p:blipFill>
        <p:spPr>
          <a:xfrm>
            <a:off x="479341" y="639097"/>
            <a:ext cx="8090727" cy="5120640"/>
          </a:xfrm>
          <a:prstGeom prst="rect">
            <a:avLst/>
          </a:prstGeom>
        </p:spPr>
      </p:pic>
    </p:spTree>
    <p:extLst>
      <p:ext uri="{BB962C8B-B14F-4D97-AF65-F5344CB8AC3E}">
        <p14:creationId xmlns:p14="http://schemas.microsoft.com/office/powerpoint/2010/main" val="2959587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090869F-2ABA-459E-1FC5-17E247B541CE}"/>
              </a:ext>
            </a:extLst>
          </p:cNvPr>
          <p:cNvSpPr txBox="1">
            <a:spLocks/>
          </p:cNvSpPr>
          <p:nvPr/>
        </p:nvSpPr>
        <p:spPr>
          <a:xfrm>
            <a:off x="2624108" y="2690436"/>
            <a:ext cx="6943785"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ea typeface="Calibri Light"/>
                <a:cs typeface="Calibri Light"/>
              </a:rPr>
              <a:t>Process</a:t>
            </a:r>
            <a:endParaRPr lang="en-US" dirty="0"/>
          </a:p>
        </p:txBody>
      </p:sp>
      <p:cxnSp>
        <p:nvCxnSpPr>
          <p:cNvPr id="4" name="Straight Connector 3">
            <a:extLst>
              <a:ext uri="{FF2B5EF4-FFF2-40B4-BE49-F238E27FC236}">
                <a16:creationId xmlns:a16="http://schemas.microsoft.com/office/drawing/2014/main" id="{148E84C3-62D6-F012-68BF-3BCE883CB9C8}"/>
              </a:ext>
            </a:extLst>
          </p:cNvPr>
          <p:cNvCxnSpPr>
            <a:cxnSpLocks/>
          </p:cNvCxnSpPr>
          <p:nvPr/>
        </p:nvCxnSpPr>
        <p:spPr>
          <a:xfrm>
            <a:off x="1778524" y="3450209"/>
            <a:ext cx="863495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930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124E-BAEF-B7D0-F03A-7906C6F166BA}"/>
              </a:ext>
            </a:extLst>
          </p:cNvPr>
          <p:cNvSpPr txBox="1">
            <a:spLocks/>
          </p:cNvSpPr>
          <p:nvPr/>
        </p:nvSpPr>
        <p:spPr>
          <a:xfrm>
            <a:off x="125517" y="6395938"/>
            <a:ext cx="3401961" cy="40972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b="1" dirty="0">
                <a:solidFill>
                  <a:schemeClr val="bg1">
                    <a:lumMod val="95000"/>
                  </a:schemeClr>
                </a:solidFill>
              </a:rPr>
              <a:t>Preparing the Data</a:t>
            </a:r>
          </a:p>
        </p:txBody>
      </p:sp>
      <p:graphicFrame>
        <p:nvGraphicFramePr>
          <p:cNvPr id="6" name="Content Placeholder 2">
            <a:extLst>
              <a:ext uri="{FF2B5EF4-FFF2-40B4-BE49-F238E27FC236}">
                <a16:creationId xmlns:a16="http://schemas.microsoft.com/office/drawing/2014/main" id="{CA6FE3A6-B2AC-8EC3-3E01-670E27A37E1F}"/>
              </a:ext>
            </a:extLst>
          </p:cNvPr>
          <p:cNvGraphicFramePr>
            <a:graphicFrameLocks/>
          </p:cNvGraphicFramePr>
          <p:nvPr>
            <p:extLst>
              <p:ext uri="{D42A27DB-BD31-4B8C-83A1-F6EECF244321}">
                <p14:modId xmlns:p14="http://schemas.microsoft.com/office/powerpoint/2010/main" val="957788155"/>
              </p:ext>
            </p:extLst>
          </p:nvPr>
        </p:nvGraphicFramePr>
        <p:xfrm>
          <a:off x="539515" y="172837"/>
          <a:ext cx="3829247" cy="5907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1F608A36-0D81-65ED-2821-3A86407F954C}"/>
              </a:ext>
            </a:extLst>
          </p:cNvPr>
          <p:cNvGrpSpPr/>
          <p:nvPr/>
        </p:nvGrpSpPr>
        <p:grpSpPr>
          <a:xfrm>
            <a:off x="5397803" y="600866"/>
            <a:ext cx="6230856" cy="5293641"/>
            <a:chOff x="5397803" y="289582"/>
            <a:chExt cx="6230856" cy="5293641"/>
          </a:xfrm>
        </p:grpSpPr>
        <p:pic>
          <p:nvPicPr>
            <p:cNvPr id="7" name="Picture 6">
              <a:extLst>
                <a:ext uri="{FF2B5EF4-FFF2-40B4-BE49-F238E27FC236}">
                  <a16:creationId xmlns:a16="http://schemas.microsoft.com/office/drawing/2014/main" id="{5EC07015-9E2B-E4CC-F5A8-54D3BA205B01}"/>
                </a:ext>
              </a:extLst>
            </p:cNvPr>
            <p:cNvPicPr>
              <a:picLocks noChangeAspect="1"/>
            </p:cNvPicPr>
            <p:nvPr/>
          </p:nvPicPr>
          <p:blipFill>
            <a:blip r:embed="rId8"/>
            <a:stretch>
              <a:fillRect/>
            </a:stretch>
          </p:blipFill>
          <p:spPr>
            <a:xfrm>
              <a:off x="5397803" y="289582"/>
              <a:ext cx="5818376" cy="1208477"/>
            </a:xfrm>
            <a:prstGeom prst="rect">
              <a:avLst/>
            </a:prstGeom>
            <a:ln w="57150">
              <a:solidFill>
                <a:schemeClr val="bg2">
                  <a:lumMod val="75000"/>
                </a:schemeClr>
              </a:solidFill>
            </a:ln>
          </p:spPr>
        </p:pic>
        <p:pic>
          <p:nvPicPr>
            <p:cNvPr id="8" name="Picture 7">
              <a:extLst>
                <a:ext uri="{FF2B5EF4-FFF2-40B4-BE49-F238E27FC236}">
                  <a16:creationId xmlns:a16="http://schemas.microsoft.com/office/drawing/2014/main" id="{93BFB535-F7BD-A5BD-445E-CECACF19ECD2}"/>
                </a:ext>
              </a:extLst>
            </p:cNvPr>
            <p:cNvPicPr>
              <a:picLocks noChangeAspect="1"/>
            </p:cNvPicPr>
            <p:nvPr/>
          </p:nvPicPr>
          <p:blipFill>
            <a:blip r:embed="rId9"/>
            <a:stretch>
              <a:fillRect/>
            </a:stretch>
          </p:blipFill>
          <p:spPr>
            <a:xfrm>
              <a:off x="5649508" y="1749519"/>
              <a:ext cx="2903549" cy="2344258"/>
            </a:xfrm>
            <a:prstGeom prst="rect">
              <a:avLst/>
            </a:prstGeom>
            <a:ln w="57150">
              <a:solidFill>
                <a:schemeClr val="bg2">
                  <a:lumMod val="75000"/>
                </a:schemeClr>
              </a:solidFill>
            </a:ln>
          </p:spPr>
        </p:pic>
        <p:pic>
          <p:nvPicPr>
            <p:cNvPr id="9" name="Picture 8">
              <a:extLst>
                <a:ext uri="{FF2B5EF4-FFF2-40B4-BE49-F238E27FC236}">
                  <a16:creationId xmlns:a16="http://schemas.microsoft.com/office/drawing/2014/main" id="{FA78A5E6-9EF6-54B0-7E82-DB08F97967A3}"/>
                </a:ext>
              </a:extLst>
            </p:cNvPr>
            <p:cNvPicPr>
              <a:picLocks noChangeAspect="1"/>
            </p:cNvPicPr>
            <p:nvPr/>
          </p:nvPicPr>
          <p:blipFill>
            <a:blip r:embed="rId10"/>
            <a:stretch>
              <a:fillRect/>
            </a:stretch>
          </p:blipFill>
          <p:spPr>
            <a:xfrm>
              <a:off x="8395199" y="2908425"/>
              <a:ext cx="3233460" cy="2344258"/>
            </a:xfrm>
            <a:prstGeom prst="rect">
              <a:avLst/>
            </a:prstGeom>
            <a:ln w="57150">
              <a:solidFill>
                <a:schemeClr val="bg2">
                  <a:lumMod val="75000"/>
                </a:schemeClr>
              </a:solidFill>
            </a:ln>
          </p:spPr>
        </p:pic>
        <p:sp>
          <p:nvSpPr>
            <p:cNvPr id="10" name="TextBox 9">
              <a:extLst>
                <a:ext uri="{FF2B5EF4-FFF2-40B4-BE49-F238E27FC236}">
                  <a16:creationId xmlns:a16="http://schemas.microsoft.com/office/drawing/2014/main" id="{1BC89C2A-0F1D-A158-FECB-87A4AE7C1C58}"/>
                </a:ext>
              </a:extLst>
            </p:cNvPr>
            <p:cNvSpPr txBox="1"/>
            <p:nvPr/>
          </p:nvSpPr>
          <p:spPr>
            <a:xfrm>
              <a:off x="10484464" y="1506425"/>
              <a:ext cx="751168" cy="330540"/>
            </a:xfrm>
            <a:prstGeom prst="rect">
              <a:avLst/>
            </a:prstGeom>
            <a:noFill/>
            <a:effectLst>
              <a:outerShdw blurRad="50800" dist="38100" dir="2700000" algn="tl" rotWithShape="0">
                <a:prstClr val="black">
                  <a:alpha val="40000"/>
                </a:prstClr>
              </a:outerShdw>
            </a:effectLst>
          </p:spPr>
          <p:txBody>
            <a:bodyPr wrap="none" rtlCol="0">
              <a:spAutoFit/>
            </a:bodyPr>
            <a:lstStyle/>
            <a:p>
              <a:pPr defTabSz="786384">
                <a:spcAft>
                  <a:spcPts val="600"/>
                </a:spcAft>
              </a:pPr>
              <a:r>
                <a:rPr lang="en-US" sz="1548" i="1" kern="1200" dirty="0">
                  <a:solidFill>
                    <a:schemeClr val="tx1"/>
                  </a:solidFill>
                  <a:latin typeface="+mn-lt"/>
                  <a:ea typeface="+mn-ea"/>
                  <a:cs typeface="+mn-cs"/>
                </a:rPr>
                <a:t>Python</a:t>
              </a:r>
              <a:endParaRPr lang="en-US" i="1" dirty="0"/>
            </a:p>
          </p:txBody>
        </p:sp>
        <p:sp>
          <p:nvSpPr>
            <p:cNvPr id="11" name="TextBox 10">
              <a:extLst>
                <a:ext uri="{FF2B5EF4-FFF2-40B4-BE49-F238E27FC236}">
                  <a16:creationId xmlns:a16="http://schemas.microsoft.com/office/drawing/2014/main" id="{6BAD61D9-E86E-C9E0-21C9-D8CF7615B19C}"/>
                </a:ext>
              </a:extLst>
            </p:cNvPr>
            <p:cNvSpPr txBox="1"/>
            <p:nvPr/>
          </p:nvSpPr>
          <p:spPr>
            <a:xfrm>
              <a:off x="5630052" y="4117897"/>
              <a:ext cx="657552" cy="330540"/>
            </a:xfrm>
            <a:prstGeom prst="rect">
              <a:avLst/>
            </a:prstGeom>
            <a:noFill/>
            <a:effectLst>
              <a:outerShdw blurRad="50800" dist="38100" dir="2700000" algn="tl" rotWithShape="0">
                <a:prstClr val="black">
                  <a:alpha val="40000"/>
                </a:prstClr>
              </a:outerShdw>
            </a:effectLst>
          </p:spPr>
          <p:txBody>
            <a:bodyPr wrap="none" rtlCol="0">
              <a:spAutoFit/>
            </a:bodyPr>
            <a:lstStyle/>
            <a:p>
              <a:pPr defTabSz="786384">
                <a:spcAft>
                  <a:spcPts val="600"/>
                </a:spcAft>
              </a:pPr>
              <a:r>
                <a:rPr lang="en-US" sz="1548" i="1" kern="1200" dirty="0">
                  <a:solidFill>
                    <a:schemeClr val="tx1"/>
                  </a:solidFill>
                  <a:latin typeface="+mn-lt"/>
                  <a:ea typeface="+mn-ea"/>
                  <a:cs typeface="+mn-cs"/>
                </a:rPr>
                <a:t>HTML</a:t>
              </a:r>
              <a:endParaRPr lang="en-US" i="1" dirty="0"/>
            </a:p>
          </p:txBody>
        </p:sp>
        <p:sp>
          <p:nvSpPr>
            <p:cNvPr id="12" name="TextBox 11">
              <a:extLst>
                <a:ext uri="{FF2B5EF4-FFF2-40B4-BE49-F238E27FC236}">
                  <a16:creationId xmlns:a16="http://schemas.microsoft.com/office/drawing/2014/main" id="{C8747DE1-B52E-7D02-6D6F-4E87862D430D}"/>
                </a:ext>
              </a:extLst>
            </p:cNvPr>
            <p:cNvSpPr txBox="1"/>
            <p:nvPr/>
          </p:nvSpPr>
          <p:spPr>
            <a:xfrm>
              <a:off x="8345903" y="5252683"/>
              <a:ext cx="993285" cy="330540"/>
            </a:xfrm>
            <a:prstGeom prst="rect">
              <a:avLst/>
            </a:prstGeom>
            <a:noFill/>
            <a:effectLst>
              <a:outerShdw blurRad="50800" dist="38100" dir="2700000" algn="tl" rotWithShape="0">
                <a:prstClr val="black">
                  <a:alpha val="40000"/>
                </a:prstClr>
              </a:outerShdw>
            </a:effectLst>
          </p:spPr>
          <p:txBody>
            <a:bodyPr wrap="none" rtlCol="0">
              <a:spAutoFit/>
            </a:bodyPr>
            <a:lstStyle/>
            <a:p>
              <a:pPr defTabSz="786384">
                <a:spcAft>
                  <a:spcPts val="600"/>
                </a:spcAft>
              </a:pPr>
              <a:r>
                <a:rPr lang="en-US" sz="1548" i="1" kern="1200" dirty="0">
                  <a:solidFill>
                    <a:schemeClr val="tx1"/>
                  </a:solidFill>
                  <a:latin typeface="+mn-lt"/>
                  <a:ea typeface="+mn-ea"/>
                  <a:cs typeface="+mn-cs"/>
                </a:rPr>
                <a:t>JavaScript</a:t>
              </a:r>
              <a:endParaRPr lang="en-US" i="1" dirty="0"/>
            </a:p>
          </p:txBody>
        </p:sp>
      </p:grpSp>
      <p:cxnSp>
        <p:nvCxnSpPr>
          <p:cNvPr id="14" name="Straight Connector 13">
            <a:extLst>
              <a:ext uri="{FF2B5EF4-FFF2-40B4-BE49-F238E27FC236}">
                <a16:creationId xmlns:a16="http://schemas.microsoft.com/office/drawing/2014/main" id="{3AA42D30-39B1-91EE-1B40-E83B878BCEED}"/>
              </a:ext>
            </a:extLst>
          </p:cNvPr>
          <p:cNvCxnSpPr/>
          <p:nvPr/>
        </p:nvCxnSpPr>
        <p:spPr>
          <a:xfrm>
            <a:off x="4883282" y="772222"/>
            <a:ext cx="0" cy="4762816"/>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69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07348FD-981C-3104-4B0C-F03BC85A9E20}"/>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Python Workflow</a:t>
            </a:r>
          </a:p>
        </p:txBody>
      </p:sp>
      <p:sp>
        <p:nvSpPr>
          <p:cNvPr id="40" name="Rectangle 39">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2" name="Content Placeholder 2">
            <a:extLst>
              <a:ext uri="{FF2B5EF4-FFF2-40B4-BE49-F238E27FC236}">
                <a16:creationId xmlns:a16="http://schemas.microsoft.com/office/drawing/2014/main" id="{99678595-B4EB-9A18-8A73-0972057308CA}"/>
              </a:ext>
            </a:extLst>
          </p:cNvPr>
          <p:cNvGraphicFramePr/>
          <p:nvPr>
            <p:extLst>
              <p:ext uri="{D42A27DB-BD31-4B8C-83A1-F6EECF244321}">
                <p14:modId xmlns:p14="http://schemas.microsoft.com/office/powerpoint/2010/main" val="2792332993"/>
              </p:ext>
            </p:extLst>
          </p:nvPr>
        </p:nvGraphicFramePr>
        <p:xfrm>
          <a:off x="4639733" y="391886"/>
          <a:ext cx="7059897" cy="6119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687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57E41B01-1362-D4BE-0E57-67CA84B95FA2}"/>
              </a:ext>
            </a:extLst>
          </p:cNvPr>
          <p:cNvGraphicFramePr>
            <a:graphicFrameLocks/>
          </p:cNvGraphicFramePr>
          <p:nvPr>
            <p:extLst>
              <p:ext uri="{D42A27DB-BD31-4B8C-83A1-F6EECF244321}">
                <p14:modId xmlns:p14="http://schemas.microsoft.com/office/powerpoint/2010/main" val="2899617688"/>
              </p:ext>
            </p:extLst>
          </p:nvPr>
        </p:nvGraphicFramePr>
        <p:xfrm>
          <a:off x="1758275" y="1823456"/>
          <a:ext cx="8675451" cy="30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4303F815-8F67-00CC-A2C7-A41C6FF7EFEE}"/>
              </a:ext>
            </a:extLst>
          </p:cNvPr>
          <p:cNvSpPr txBox="1">
            <a:spLocks/>
          </p:cNvSpPr>
          <p:nvPr/>
        </p:nvSpPr>
        <p:spPr>
          <a:xfrm>
            <a:off x="125517" y="6395938"/>
            <a:ext cx="3401961" cy="40972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b="1" dirty="0">
                <a:solidFill>
                  <a:schemeClr val="bg1">
                    <a:lumMod val="95000"/>
                  </a:schemeClr>
                </a:solidFill>
              </a:rPr>
              <a:t>Building the Application</a:t>
            </a:r>
          </a:p>
        </p:txBody>
      </p:sp>
    </p:spTree>
    <p:extLst>
      <p:ext uri="{BB962C8B-B14F-4D97-AF65-F5344CB8AC3E}">
        <p14:creationId xmlns:p14="http://schemas.microsoft.com/office/powerpoint/2010/main" val="69961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3" name="Straight Connector 42">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5C8E9CDB-D43B-406A-A383-9ACA480BA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D839110-D0BC-305F-D511-3A057DAC808C}"/>
              </a:ext>
            </a:extLst>
          </p:cNvPr>
          <p:cNvPicPr>
            <a:picLocks noChangeAspect="1"/>
          </p:cNvPicPr>
          <p:nvPr/>
        </p:nvPicPr>
        <p:blipFill>
          <a:blip r:embed="rId3"/>
          <a:stretch>
            <a:fillRect/>
          </a:stretch>
        </p:blipFill>
        <p:spPr>
          <a:xfrm>
            <a:off x="799728" y="264693"/>
            <a:ext cx="5760720" cy="3874086"/>
          </a:xfrm>
          <a:prstGeom prst="rect">
            <a:avLst/>
          </a:prstGeom>
          <a:ln w="76200">
            <a:solidFill>
              <a:schemeClr val="bg2">
                <a:lumMod val="75000"/>
              </a:schemeClr>
            </a:solidFill>
          </a:ln>
        </p:spPr>
      </p:pic>
      <p:sp>
        <p:nvSpPr>
          <p:cNvPr id="47" name="Rectangle 46">
            <a:extLst>
              <a:ext uri="{FF2B5EF4-FFF2-40B4-BE49-F238E27FC236}">
                <a16:creationId xmlns:a16="http://schemas.microsoft.com/office/drawing/2014/main" id="{93C8016D-8063-469F-8F60-CDDA584AB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114F7BB-AF11-060D-9298-D0E3A41D30FF}"/>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dirty="0">
                <a:solidFill>
                  <a:srgbClr val="FFFFFF"/>
                </a:solidFill>
              </a:rPr>
              <a:t>Challenge </a:t>
            </a:r>
          </a:p>
        </p:txBody>
      </p:sp>
      <p:sp>
        <p:nvSpPr>
          <p:cNvPr id="3" name="Content Placeholder 2">
            <a:extLst>
              <a:ext uri="{FF2B5EF4-FFF2-40B4-BE49-F238E27FC236}">
                <a16:creationId xmlns:a16="http://schemas.microsoft.com/office/drawing/2014/main" id="{51FF121D-1A59-5811-DA06-601E9C094B5B}"/>
              </a:ext>
            </a:extLst>
          </p:cNvPr>
          <p:cNvSpPr>
            <a:spLocks noGrp="1"/>
          </p:cNvSpPr>
          <p:nvPr>
            <p:ph idx="1"/>
          </p:nvPr>
        </p:nvSpPr>
        <p:spPr>
          <a:xfrm>
            <a:off x="8096885" y="3578084"/>
            <a:ext cx="3659246" cy="2639835"/>
          </a:xfrm>
        </p:spPr>
        <p:txBody>
          <a:bodyPr vert="horz" lIns="91440" tIns="45720" rIns="91440" bIns="45720" rtlCol="0">
            <a:normAutofit/>
          </a:bodyPr>
          <a:lstStyle/>
          <a:p>
            <a:pPr marL="0" indent="0">
              <a:buNone/>
            </a:pPr>
            <a:r>
              <a:rPr lang="en-US" sz="1500" cap="all" spc="200" dirty="0">
                <a:solidFill>
                  <a:srgbClr val="FFFFFF"/>
                </a:solidFill>
                <a:latin typeface="+mj-lt"/>
              </a:rPr>
              <a:t>Making several user input elements work smoothly together</a:t>
            </a:r>
          </a:p>
        </p:txBody>
      </p:sp>
      <p:sp>
        <p:nvSpPr>
          <p:cNvPr id="49" name="Rectangle 48">
            <a:extLst>
              <a:ext uri="{FF2B5EF4-FFF2-40B4-BE49-F238E27FC236}">
                <a16:creationId xmlns:a16="http://schemas.microsoft.com/office/drawing/2014/main" id="{ABFEE421-0374-4B8E-A6B8-6A1718AF4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CEB4485-3293-9DC3-B4AE-68F73E241AB9}"/>
              </a:ext>
            </a:extLst>
          </p:cNvPr>
          <p:cNvSpPr/>
          <p:nvPr/>
        </p:nvSpPr>
        <p:spPr>
          <a:xfrm>
            <a:off x="1415827" y="1490940"/>
            <a:ext cx="1648385" cy="289388"/>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9374F5A-CFE6-F172-1139-86411BC3193F}"/>
              </a:ext>
            </a:extLst>
          </p:cNvPr>
          <p:cNvSpPr/>
          <p:nvPr/>
        </p:nvSpPr>
        <p:spPr>
          <a:xfrm>
            <a:off x="1516881" y="1918950"/>
            <a:ext cx="3931920" cy="182880"/>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46C16D-17E2-655F-3012-AA78FD9114B3}"/>
              </a:ext>
            </a:extLst>
          </p:cNvPr>
          <p:cNvPicPr>
            <a:picLocks noChangeAspect="1"/>
          </p:cNvPicPr>
          <p:nvPr/>
        </p:nvPicPr>
        <p:blipFill>
          <a:blip r:embed="rId4"/>
          <a:stretch>
            <a:fillRect/>
          </a:stretch>
        </p:blipFill>
        <p:spPr>
          <a:xfrm>
            <a:off x="790000" y="4403472"/>
            <a:ext cx="5760720" cy="2296450"/>
          </a:xfrm>
          <a:prstGeom prst="rect">
            <a:avLst/>
          </a:prstGeom>
          <a:ln w="76200">
            <a:solidFill>
              <a:schemeClr val="bg2">
                <a:lumMod val="75000"/>
              </a:schemeClr>
            </a:solidFill>
          </a:ln>
        </p:spPr>
      </p:pic>
      <p:sp>
        <p:nvSpPr>
          <p:cNvPr id="15" name="Rectangle 14">
            <a:extLst>
              <a:ext uri="{FF2B5EF4-FFF2-40B4-BE49-F238E27FC236}">
                <a16:creationId xmlns:a16="http://schemas.microsoft.com/office/drawing/2014/main" id="{3217EC3D-32B4-37A1-694E-83AF28E8CFE4}"/>
              </a:ext>
            </a:extLst>
          </p:cNvPr>
          <p:cNvSpPr/>
          <p:nvPr/>
        </p:nvSpPr>
        <p:spPr>
          <a:xfrm>
            <a:off x="1099164" y="5319971"/>
            <a:ext cx="4846320" cy="210312"/>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25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29A099-5CB1-4A20-B64F-4F0562EF3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7C0A89-7FB3-43F8-9DE3-0177E3E27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0EBF9EE8-7EFC-5935-B949-B8763FFC2BEE}"/>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ea typeface="Calibri Light"/>
                <a:cs typeface="Calibri Light"/>
              </a:rPr>
              <a:t>Who am I?</a:t>
            </a:r>
            <a:endParaRPr lang="en-US" sz="3600">
              <a:solidFill>
                <a:srgbClr val="FFFFFF"/>
              </a:solidFill>
            </a:endParaRPr>
          </a:p>
        </p:txBody>
      </p:sp>
      <p:sp>
        <p:nvSpPr>
          <p:cNvPr id="15" name="Rectangle 14">
            <a:extLst>
              <a:ext uri="{FF2B5EF4-FFF2-40B4-BE49-F238E27FC236}">
                <a16:creationId xmlns:a16="http://schemas.microsoft.com/office/drawing/2014/main" id="{399F4DD4-CC07-42A8-8AF8-069654F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8" name="Content Placeholder 2">
            <a:extLst>
              <a:ext uri="{FF2B5EF4-FFF2-40B4-BE49-F238E27FC236}">
                <a16:creationId xmlns:a16="http://schemas.microsoft.com/office/drawing/2014/main" id="{E775F4EA-684D-F4EB-2C40-F9933C918676}"/>
              </a:ext>
            </a:extLst>
          </p:cNvPr>
          <p:cNvGraphicFramePr>
            <a:graphicFrameLocks noGrp="1"/>
          </p:cNvGraphicFramePr>
          <p:nvPr>
            <p:ph idx="1"/>
            <p:extLst>
              <p:ext uri="{D42A27DB-BD31-4B8C-83A1-F6EECF244321}">
                <p14:modId xmlns:p14="http://schemas.microsoft.com/office/powerpoint/2010/main" val="420114138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4221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52579A-AE3C-40B6-8253-91DB1C730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0B9D193-DAC1-4D45-8E21-33BFF0B8F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0" name="Straight Connector 19">
            <a:extLst>
              <a:ext uri="{FF2B5EF4-FFF2-40B4-BE49-F238E27FC236}">
                <a16:creationId xmlns:a16="http://schemas.microsoft.com/office/drawing/2014/main" id="{5B4089B0-A3F2-47C8-9D55-473E550247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3CF7592C-5058-4C5D-9582-F387E0430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AD2279-6A2A-4C51-A364-6C5365C64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114F7BB-AF11-060D-9298-D0E3A41D30FF}"/>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dirty="0">
                <a:solidFill>
                  <a:srgbClr val="FFFFFF"/>
                </a:solidFill>
              </a:rPr>
              <a:t>Challenge </a:t>
            </a:r>
          </a:p>
        </p:txBody>
      </p:sp>
      <p:sp>
        <p:nvSpPr>
          <p:cNvPr id="3" name="Content Placeholder 2">
            <a:extLst>
              <a:ext uri="{FF2B5EF4-FFF2-40B4-BE49-F238E27FC236}">
                <a16:creationId xmlns:a16="http://schemas.microsoft.com/office/drawing/2014/main" id="{51FF121D-1A59-5811-DA06-601E9C094B5B}"/>
              </a:ext>
            </a:extLst>
          </p:cNvPr>
          <p:cNvSpPr>
            <a:spLocks noGrp="1"/>
          </p:cNvSpPr>
          <p:nvPr>
            <p:ph idx="1"/>
          </p:nvPr>
        </p:nvSpPr>
        <p:spPr>
          <a:xfrm>
            <a:off x="457200" y="3996580"/>
            <a:ext cx="3659246" cy="1554480"/>
          </a:xfrm>
        </p:spPr>
        <p:txBody>
          <a:bodyPr vert="horz" lIns="91440" tIns="45720" rIns="91440" bIns="45720" rtlCol="0">
            <a:normAutofit/>
          </a:bodyPr>
          <a:lstStyle/>
          <a:p>
            <a:pPr marL="0" indent="0">
              <a:buNone/>
            </a:pPr>
            <a:r>
              <a:rPr lang="en-US" sz="1500" cap="all" spc="200" dirty="0">
                <a:solidFill>
                  <a:srgbClr val="FFFFFF"/>
                </a:solidFill>
                <a:latin typeface="+mj-lt"/>
              </a:rPr>
              <a:t>10 layers &amp; multiple FIELDS WITHIN EACH LAYER</a:t>
            </a:r>
          </a:p>
        </p:txBody>
      </p:sp>
      <p:sp>
        <p:nvSpPr>
          <p:cNvPr id="26" name="Rectangle 25">
            <a:extLst>
              <a:ext uri="{FF2B5EF4-FFF2-40B4-BE49-F238E27FC236}">
                <a16:creationId xmlns:a16="http://schemas.microsoft.com/office/drawing/2014/main" id="{DFFD120F-F1BE-44CA-BC25-B1B45318F5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D9C417D-99A5-4474-B6E4-07A082B27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39BE464F-050F-BAAE-C938-175B0B47938D}"/>
              </a:ext>
            </a:extLst>
          </p:cNvPr>
          <p:cNvPicPr>
            <a:picLocks noChangeAspect="1"/>
          </p:cNvPicPr>
          <p:nvPr/>
        </p:nvPicPr>
        <p:blipFill>
          <a:blip r:embed="rId3"/>
          <a:stretch>
            <a:fillRect/>
          </a:stretch>
        </p:blipFill>
        <p:spPr>
          <a:xfrm>
            <a:off x="5177988" y="485804"/>
            <a:ext cx="3229569" cy="3346704"/>
          </a:xfrm>
          <a:prstGeom prst="rect">
            <a:avLst/>
          </a:prstGeom>
        </p:spPr>
      </p:pic>
      <p:sp>
        <p:nvSpPr>
          <p:cNvPr id="30" name="Rectangle 29">
            <a:extLst>
              <a:ext uri="{FF2B5EF4-FFF2-40B4-BE49-F238E27FC236}">
                <a16:creationId xmlns:a16="http://schemas.microsoft.com/office/drawing/2014/main" id="{C38ED258-3AC4-40D3-B5E0-2F3E34994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 shot of a computer code&#10;&#10;Description automatically generated">
            <a:extLst>
              <a:ext uri="{FF2B5EF4-FFF2-40B4-BE49-F238E27FC236}">
                <a16:creationId xmlns:a16="http://schemas.microsoft.com/office/drawing/2014/main" id="{F2D01A3B-DECF-CD97-0128-2C2B443C6F7E}"/>
              </a:ext>
            </a:extLst>
          </p:cNvPr>
          <p:cNvPicPr>
            <a:picLocks noChangeAspect="1"/>
          </p:cNvPicPr>
          <p:nvPr/>
        </p:nvPicPr>
        <p:blipFill>
          <a:blip r:embed="rId4"/>
          <a:stretch>
            <a:fillRect/>
          </a:stretch>
        </p:blipFill>
        <p:spPr>
          <a:xfrm>
            <a:off x="8961039" y="820419"/>
            <a:ext cx="2743199" cy="1110995"/>
          </a:xfrm>
          <a:prstGeom prst="rect">
            <a:avLst/>
          </a:prstGeom>
        </p:spPr>
      </p:pic>
      <p:sp>
        <p:nvSpPr>
          <p:cNvPr id="32" name="Rectangle 31">
            <a:extLst>
              <a:ext uri="{FF2B5EF4-FFF2-40B4-BE49-F238E27FC236}">
                <a16:creationId xmlns:a16="http://schemas.microsoft.com/office/drawing/2014/main" id="{F71D6D92-4751-4F60-BC9C-360F41042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screen with green text&#10;&#10;Description automatically generated">
            <a:extLst>
              <a:ext uri="{FF2B5EF4-FFF2-40B4-BE49-F238E27FC236}">
                <a16:creationId xmlns:a16="http://schemas.microsoft.com/office/drawing/2014/main" id="{D7767FBC-F302-C00A-02A1-0EE5CACEB958}"/>
              </a:ext>
            </a:extLst>
          </p:cNvPr>
          <p:cNvPicPr>
            <a:picLocks noChangeAspect="1"/>
          </p:cNvPicPr>
          <p:nvPr/>
        </p:nvPicPr>
        <p:blipFill>
          <a:blip r:embed="rId5"/>
          <a:stretch>
            <a:fillRect/>
          </a:stretch>
        </p:blipFill>
        <p:spPr>
          <a:xfrm>
            <a:off x="5138266" y="4789277"/>
            <a:ext cx="3313507" cy="1035471"/>
          </a:xfrm>
          <a:prstGeom prst="rect">
            <a:avLst/>
          </a:prstGeom>
        </p:spPr>
      </p:pic>
      <p:sp>
        <p:nvSpPr>
          <p:cNvPr id="34" name="Rectangle 33">
            <a:extLst>
              <a:ext uri="{FF2B5EF4-FFF2-40B4-BE49-F238E27FC236}">
                <a16:creationId xmlns:a16="http://schemas.microsoft.com/office/drawing/2014/main" id="{259EA88E-9712-4359-9B24-06836BFD3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90292D87-F9A7-59B7-BBEC-5EADA15B4695}"/>
              </a:ext>
            </a:extLst>
          </p:cNvPr>
          <p:cNvPicPr>
            <a:picLocks noChangeAspect="1"/>
          </p:cNvPicPr>
          <p:nvPr/>
        </p:nvPicPr>
        <p:blipFill>
          <a:blip r:embed="rId6"/>
          <a:stretch>
            <a:fillRect/>
          </a:stretch>
        </p:blipFill>
        <p:spPr>
          <a:xfrm>
            <a:off x="8961038" y="3055184"/>
            <a:ext cx="2743200" cy="2933903"/>
          </a:xfrm>
          <a:prstGeom prst="rect">
            <a:avLst/>
          </a:prstGeom>
        </p:spPr>
      </p:pic>
    </p:spTree>
    <p:extLst>
      <p:ext uri="{BB962C8B-B14F-4D97-AF65-F5344CB8AC3E}">
        <p14:creationId xmlns:p14="http://schemas.microsoft.com/office/powerpoint/2010/main" val="11663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DEFD1-E30F-D806-6559-4EF1C5FBB6F6}"/>
              </a:ext>
            </a:extLst>
          </p:cNvPr>
          <p:cNvSpPr>
            <a:spLocks noGrp="1"/>
          </p:cNvSpPr>
          <p:nvPr>
            <p:ph type="title"/>
          </p:nvPr>
        </p:nvSpPr>
        <p:spPr>
          <a:xfrm>
            <a:off x="1097280" y="286603"/>
            <a:ext cx="10058400" cy="1450757"/>
          </a:xfrm>
        </p:spPr>
        <p:txBody>
          <a:bodyPr>
            <a:normAutofit/>
          </a:bodyPr>
          <a:lstStyle/>
          <a:p>
            <a:r>
              <a:rPr lang="en-US" dirty="0"/>
              <a:t>Lessons Learned</a:t>
            </a:r>
          </a:p>
        </p:txBody>
      </p:sp>
      <p:pic>
        <p:nvPicPr>
          <p:cNvPr id="9" name="Graphic 8" descr="Light Bulb and Gear">
            <a:extLst>
              <a:ext uri="{FF2B5EF4-FFF2-40B4-BE49-F238E27FC236}">
                <a16:creationId xmlns:a16="http://schemas.microsoft.com/office/drawing/2014/main" id="{162E5777-5AD2-E330-C5A0-8774D1A9D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992" y="2104325"/>
            <a:ext cx="3094997" cy="3094997"/>
          </a:xfrm>
          <a:prstGeom prst="rect">
            <a:avLst/>
          </a:prstGeom>
        </p:spPr>
      </p:pic>
      <p:sp>
        <p:nvSpPr>
          <p:cNvPr id="3" name="Content Placeholder 2">
            <a:extLst>
              <a:ext uri="{FF2B5EF4-FFF2-40B4-BE49-F238E27FC236}">
                <a16:creationId xmlns:a16="http://schemas.microsoft.com/office/drawing/2014/main" id="{6B4A4246-55BD-F1D9-FE49-B56BDA0B8863}"/>
              </a:ext>
            </a:extLst>
          </p:cNvPr>
          <p:cNvSpPr>
            <a:spLocks noGrp="1"/>
          </p:cNvSpPr>
          <p:nvPr>
            <p:ph idx="1"/>
          </p:nvPr>
        </p:nvSpPr>
        <p:spPr>
          <a:xfrm>
            <a:off x="4639733" y="2490833"/>
            <a:ext cx="6515947" cy="2854885"/>
          </a:xfrm>
        </p:spPr>
        <p:txBody>
          <a:bodyPr vert="horz" lIns="91440" tIns="45720" rIns="91440" bIns="45720" rtlCol="0">
            <a:noAutofit/>
          </a:bodyPr>
          <a:lstStyle/>
          <a:p>
            <a:pPr marL="383540" lvl="1"/>
            <a:r>
              <a:rPr lang="en-US" sz="2000" dirty="0"/>
              <a:t>Break into layers for each attribute (number of units, prior year taxes, etc.)</a:t>
            </a:r>
          </a:p>
          <a:p>
            <a:pPr marL="200660" lvl="1" indent="0">
              <a:buNone/>
            </a:pPr>
            <a:endParaRPr lang="en-US" sz="2000" dirty="0">
              <a:ea typeface="Calibri"/>
              <a:cs typeface="Calibri"/>
            </a:endParaRPr>
          </a:p>
          <a:p>
            <a:pPr marL="383540" lvl="1"/>
            <a:r>
              <a:rPr lang="en-US" sz="2000" dirty="0"/>
              <a:t>Data categorization can change  data over time:</a:t>
            </a:r>
          </a:p>
          <a:p>
            <a:pPr marL="566420" lvl="2"/>
            <a:r>
              <a:rPr lang="en-US" sz="1600" dirty="0"/>
              <a:t>Nursing homes were counted as multifamily in early years, but not later</a:t>
            </a:r>
          </a:p>
          <a:p>
            <a:pPr marL="566420" lvl="2"/>
            <a:r>
              <a:rPr lang="en-US" sz="1600" dirty="0"/>
              <a:t>Conversions from townhouses with large common areas (all as separate parcels) ‘tricked’ my python script into thinking units had been gained in some hexagram bins &amp; lost in others. </a:t>
            </a:r>
            <a:endParaRPr lang="en-US" sz="1600" dirty="0">
              <a:ea typeface="Calibri"/>
              <a:cs typeface="Calibri"/>
            </a:endParaRPr>
          </a:p>
        </p:txBody>
      </p:sp>
    </p:spTree>
    <p:extLst>
      <p:ext uri="{BB962C8B-B14F-4D97-AF65-F5344CB8AC3E}">
        <p14:creationId xmlns:p14="http://schemas.microsoft.com/office/powerpoint/2010/main" val="2715333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3F629-0145-BA63-5EC5-7D8DBD917C17}"/>
              </a:ext>
            </a:extLst>
          </p:cNvPr>
          <p:cNvPicPr>
            <a:picLocks noChangeAspect="1"/>
          </p:cNvPicPr>
          <p:nvPr/>
        </p:nvPicPr>
        <p:blipFill>
          <a:blip r:embed="rId3"/>
          <a:stretch>
            <a:fillRect/>
          </a:stretch>
        </p:blipFill>
        <p:spPr>
          <a:xfrm>
            <a:off x="933777" y="190917"/>
            <a:ext cx="7410440" cy="5981921"/>
          </a:xfrm>
          <a:prstGeom prst="rect">
            <a:avLst/>
          </a:prstGeom>
          <a:ln w="28575">
            <a:solidFill>
              <a:schemeClr val="tx1">
                <a:lumMod val="50000"/>
                <a:lumOff val="50000"/>
              </a:schemeClr>
            </a:solidFill>
          </a:ln>
        </p:spPr>
      </p:pic>
      <p:sp>
        <p:nvSpPr>
          <p:cNvPr id="5" name="Freeform: Shape 4">
            <a:extLst>
              <a:ext uri="{FF2B5EF4-FFF2-40B4-BE49-F238E27FC236}">
                <a16:creationId xmlns:a16="http://schemas.microsoft.com/office/drawing/2014/main" id="{C729B3D7-9B9E-7081-B199-703D2244ABB3}"/>
              </a:ext>
            </a:extLst>
          </p:cNvPr>
          <p:cNvSpPr/>
          <p:nvPr/>
        </p:nvSpPr>
        <p:spPr>
          <a:xfrm>
            <a:off x="1205802" y="1285606"/>
            <a:ext cx="7065399" cy="4507856"/>
          </a:xfrm>
          <a:custGeom>
            <a:avLst/>
            <a:gdLst>
              <a:gd name="connsiteX0" fmla="*/ 7053943 w 7065399"/>
              <a:gd name="connsiteY0" fmla="*/ 975273 h 4507856"/>
              <a:gd name="connsiteX1" fmla="*/ 6973556 w 7065399"/>
              <a:gd name="connsiteY1" fmla="*/ 794403 h 4507856"/>
              <a:gd name="connsiteX2" fmla="*/ 6933363 w 7065399"/>
              <a:gd name="connsiteY2" fmla="*/ 673823 h 4507856"/>
              <a:gd name="connsiteX3" fmla="*/ 6772589 w 7065399"/>
              <a:gd name="connsiteY3" fmla="*/ 362324 h 4507856"/>
              <a:gd name="connsiteX4" fmla="*/ 6692202 w 7065399"/>
              <a:gd name="connsiteY4" fmla="*/ 261840 h 4507856"/>
              <a:gd name="connsiteX5" fmla="*/ 6621864 w 7065399"/>
              <a:gd name="connsiteY5" fmla="*/ 231695 h 4507856"/>
              <a:gd name="connsiteX6" fmla="*/ 6491235 w 7065399"/>
              <a:gd name="connsiteY6" fmla="*/ 191502 h 4507856"/>
              <a:gd name="connsiteX7" fmla="*/ 6229978 w 7065399"/>
              <a:gd name="connsiteY7" fmla="*/ 161357 h 4507856"/>
              <a:gd name="connsiteX8" fmla="*/ 5998866 w 7065399"/>
              <a:gd name="connsiteY8" fmla="*/ 101067 h 4507856"/>
              <a:gd name="connsiteX9" fmla="*/ 5878286 w 7065399"/>
              <a:gd name="connsiteY9" fmla="*/ 60873 h 4507856"/>
              <a:gd name="connsiteX10" fmla="*/ 5838093 w 7065399"/>
              <a:gd name="connsiteY10" fmla="*/ 40776 h 4507856"/>
              <a:gd name="connsiteX11" fmla="*/ 5295482 w 7065399"/>
              <a:gd name="connsiteY11" fmla="*/ 30728 h 4507856"/>
              <a:gd name="connsiteX12" fmla="*/ 5034224 w 7065399"/>
              <a:gd name="connsiteY12" fmla="*/ 70921 h 4507856"/>
              <a:gd name="connsiteX13" fmla="*/ 4893547 w 7065399"/>
              <a:gd name="connsiteY13" fmla="*/ 91018 h 4507856"/>
              <a:gd name="connsiteX14" fmla="*/ 4602145 w 7065399"/>
              <a:gd name="connsiteY14" fmla="*/ 181453 h 4507856"/>
              <a:gd name="connsiteX15" fmla="*/ 4381082 w 7065399"/>
              <a:gd name="connsiteY15" fmla="*/ 241743 h 4507856"/>
              <a:gd name="connsiteX16" fmla="*/ 4079631 w 7065399"/>
              <a:gd name="connsiteY16" fmla="*/ 231695 h 4507856"/>
              <a:gd name="connsiteX17" fmla="*/ 4029389 w 7065399"/>
              <a:gd name="connsiteY17" fmla="*/ 201550 h 4507856"/>
              <a:gd name="connsiteX18" fmla="*/ 3969099 w 7065399"/>
              <a:gd name="connsiteY18" fmla="*/ 161357 h 4507856"/>
              <a:gd name="connsiteX19" fmla="*/ 3878664 w 7065399"/>
              <a:gd name="connsiteY19" fmla="*/ 91018 h 4507856"/>
              <a:gd name="connsiteX20" fmla="*/ 3818374 w 7065399"/>
              <a:gd name="connsiteY20" fmla="*/ 70921 h 4507856"/>
              <a:gd name="connsiteX21" fmla="*/ 3768132 w 7065399"/>
              <a:gd name="connsiteY21" fmla="*/ 50825 h 4507856"/>
              <a:gd name="connsiteX22" fmla="*/ 3597310 w 7065399"/>
              <a:gd name="connsiteY22" fmla="*/ 30728 h 4507856"/>
              <a:gd name="connsiteX23" fmla="*/ 3366198 w 7065399"/>
              <a:gd name="connsiteY23" fmla="*/ 50825 h 4507856"/>
              <a:gd name="connsiteX24" fmla="*/ 3125038 w 7065399"/>
              <a:gd name="connsiteY24" fmla="*/ 101067 h 4507856"/>
              <a:gd name="connsiteX25" fmla="*/ 3034602 w 7065399"/>
              <a:gd name="connsiteY25" fmla="*/ 121163 h 4507856"/>
              <a:gd name="connsiteX26" fmla="*/ 2592475 w 7065399"/>
              <a:gd name="connsiteY26" fmla="*/ 111115 h 4507856"/>
              <a:gd name="connsiteX27" fmla="*/ 2481943 w 7065399"/>
              <a:gd name="connsiteY27" fmla="*/ 80970 h 4507856"/>
              <a:gd name="connsiteX28" fmla="*/ 2341266 w 7065399"/>
              <a:gd name="connsiteY28" fmla="*/ 50825 h 4507856"/>
              <a:gd name="connsiteX29" fmla="*/ 2039816 w 7065399"/>
              <a:gd name="connsiteY29" fmla="*/ 20680 h 4507856"/>
              <a:gd name="connsiteX30" fmla="*/ 1547446 w 7065399"/>
              <a:gd name="connsiteY30" fmla="*/ 30728 h 4507856"/>
              <a:gd name="connsiteX31" fmla="*/ 1225899 w 7065399"/>
              <a:gd name="connsiteY31" fmla="*/ 60873 h 4507856"/>
              <a:gd name="connsiteX32" fmla="*/ 1085222 w 7065399"/>
              <a:gd name="connsiteY32" fmla="*/ 80970 h 4507856"/>
              <a:gd name="connsiteX33" fmla="*/ 1004835 w 7065399"/>
              <a:gd name="connsiteY33" fmla="*/ 131212 h 4507856"/>
              <a:gd name="connsiteX34" fmla="*/ 864158 w 7065399"/>
              <a:gd name="connsiteY34" fmla="*/ 181453 h 4507856"/>
              <a:gd name="connsiteX35" fmla="*/ 773723 w 7065399"/>
              <a:gd name="connsiteY35" fmla="*/ 211598 h 4507856"/>
              <a:gd name="connsiteX36" fmla="*/ 462224 w 7065399"/>
              <a:gd name="connsiteY36" fmla="*/ 261840 h 4507856"/>
              <a:gd name="connsiteX37" fmla="*/ 221064 w 7065399"/>
              <a:gd name="connsiteY37" fmla="*/ 352275 h 4507856"/>
              <a:gd name="connsiteX38" fmla="*/ 100484 w 7065399"/>
              <a:gd name="connsiteY38" fmla="*/ 412565 h 4507856"/>
              <a:gd name="connsiteX39" fmla="*/ 60290 w 7065399"/>
              <a:gd name="connsiteY39" fmla="*/ 462807 h 4507856"/>
              <a:gd name="connsiteX40" fmla="*/ 20097 w 7065399"/>
              <a:gd name="connsiteY40" fmla="*/ 553242 h 4507856"/>
              <a:gd name="connsiteX41" fmla="*/ 0 w 7065399"/>
              <a:gd name="connsiteY41" fmla="*/ 593436 h 4507856"/>
              <a:gd name="connsiteX42" fmla="*/ 10049 w 7065399"/>
              <a:gd name="connsiteY42" fmla="*/ 925031 h 4507856"/>
              <a:gd name="connsiteX43" fmla="*/ 30145 w 7065399"/>
              <a:gd name="connsiteY43" fmla="*/ 1105902 h 4507856"/>
              <a:gd name="connsiteX44" fmla="*/ 30145 w 7065399"/>
              <a:gd name="connsiteY44" fmla="*/ 1839431 h 4507856"/>
              <a:gd name="connsiteX45" fmla="*/ 70339 w 7065399"/>
              <a:gd name="connsiteY45" fmla="*/ 2361946 h 4507856"/>
              <a:gd name="connsiteX46" fmla="*/ 110532 w 7065399"/>
              <a:gd name="connsiteY46" fmla="*/ 2522719 h 4507856"/>
              <a:gd name="connsiteX47" fmla="*/ 221064 w 7065399"/>
              <a:gd name="connsiteY47" fmla="*/ 2623203 h 4507856"/>
              <a:gd name="connsiteX48" fmla="*/ 492369 w 7065399"/>
              <a:gd name="connsiteY48" fmla="*/ 2743783 h 4507856"/>
              <a:gd name="connsiteX49" fmla="*/ 713433 w 7065399"/>
              <a:gd name="connsiteY49" fmla="*/ 2844267 h 4507856"/>
              <a:gd name="connsiteX50" fmla="*/ 773723 w 7065399"/>
              <a:gd name="connsiteY50" fmla="*/ 2874412 h 4507856"/>
              <a:gd name="connsiteX51" fmla="*/ 904352 w 7065399"/>
              <a:gd name="connsiteY51" fmla="*/ 2954798 h 4507856"/>
              <a:gd name="connsiteX52" fmla="*/ 984739 w 7065399"/>
              <a:gd name="connsiteY52" fmla="*/ 2994992 h 4507856"/>
              <a:gd name="connsiteX53" fmla="*/ 1075174 w 7065399"/>
              <a:gd name="connsiteY53" fmla="*/ 3055282 h 4507856"/>
              <a:gd name="connsiteX54" fmla="*/ 1557495 w 7065399"/>
              <a:gd name="connsiteY54" fmla="*/ 3296442 h 4507856"/>
              <a:gd name="connsiteX55" fmla="*/ 1647930 w 7065399"/>
              <a:gd name="connsiteY55" fmla="*/ 3316539 h 4507856"/>
              <a:gd name="connsiteX56" fmla="*/ 1728317 w 7065399"/>
              <a:gd name="connsiteY56" fmla="*/ 3346684 h 4507856"/>
              <a:gd name="connsiteX57" fmla="*/ 1768510 w 7065399"/>
              <a:gd name="connsiteY57" fmla="*/ 3356732 h 4507856"/>
              <a:gd name="connsiteX58" fmla="*/ 1979525 w 7065399"/>
              <a:gd name="connsiteY58" fmla="*/ 3427071 h 4507856"/>
              <a:gd name="connsiteX59" fmla="*/ 2220686 w 7065399"/>
              <a:gd name="connsiteY59" fmla="*/ 3487361 h 4507856"/>
              <a:gd name="connsiteX60" fmla="*/ 2431701 w 7065399"/>
              <a:gd name="connsiteY60" fmla="*/ 3557699 h 4507856"/>
              <a:gd name="connsiteX61" fmla="*/ 2934119 w 7065399"/>
              <a:gd name="connsiteY61" fmla="*/ 3658183 h 4507856"/>
              <a:gd name="connsiteX62" fmla="*/ 3074796 w 7065399"/>
              <a:gd name="connsiteY62" fmla="*/ 3668231 h 4507856"/>
              <a:gd name="connsiteX63" fmla="*/ 3426488 w 7065399"/>
              <a:gd name="connsiteY63" fmla="*/ 3688328 h 4507856"/>
              <a:gd name="connsiteX64" fmla="*/ 3808325 w 7065399"/>
              <a:gd name="connsiteY64" fmla="*/ 3668231 h 4507856"/>
              <a:gd name="connsiteX65" fmla="*/ 3999244 w 7065399"/>
              <a:gd name="connsiteY65" fmla="*/ 3638086 h 4507856"/>
              <a:gd name="connsiteX66" fmla="*/ 4220308 w 7065399"/>
              <a:gd name="connsiteY66" fmla="*/ 3628038 h 4507856"/>
              <a:gd name="connsiteX67" fmla="*/ 4340888 w 7065399"/>
              <a:gd name="connsiteY67" fmla="*/ 3617990 h 4507856"/>
              <a:gd name="connsiteX68" fmla="*/ 4662435 w 7065399"/>
              <a:gd name="connsiteY68" fmla="*/ 3648135 h 4507856"/>
              <a:gd name="connsiteX69" fmla="*/ 4742822 w 7065399"/>
              <a:gd name="connsiteY69" fmla="*/ 3668231 h 4507856"/>
              <a:gd name="connsiteX70" fmla="*/ 4883499 w 7065399"/>
              <a:gd name="connsiteY70" fmla="*/ 3688328 h 4507856"/>
              <a:gd name="connsiteX71" fmla="*/ 4963886 w 7065399"/>
              <a:gd name="connsiteY71" fmla="*/ 3708425 h 4507856"/>
              <a:gd name="connsiteX72" fmla="*/ 5215095 w 7065399"/>
              <a:gd name="connsiteY72" fmla="*/ 3728521 h 4507856"/>
              <a:gd name="connsiteX73" fmla="*/ 5406013 w 7065399"/>
              <a:gd name="connsiteY73" fmla="*/ 3758667 h 4507856"/>
              <a:gd name="connsiteX74" fmla="*/ 5506497 w 7065399"/>
              <a:gd name="connsiteY74" fmla="*/ 3778763 h 4507856"/>
              <a:gd name="connsiteX75" fmla="*/ 5556739 w 7065399"/>
              <a:gd name="connsiteY75" fmla="*/ 3808908 h 4507856"/>
              <a:gd name="connsiteX76" fmla="*/ 5647174 w 7065399"/>
              <a:gd name="connsiteY76" fmla="*/ 3979730 h 4507856"/>
              <a:gd name="connsiteX77" fmla="*/ 5807947 w 7065399"/>
              <a:gd name="connsiteY77" fmla="*/ 4220891 h 4507856"/>
              <a:gd name="connsiteX78" fmla="*/ 5848141 w 7065399"/>
              <a:gd name="connsiteY78" fmla="*/ 4301278 h 4507856"/>
              <a:gd name="connsiteX79" fmla="*/ 5918479 w 7065399"/>
              <a:gd name="connsiteY79" fmla="*/ 4391713 h 4507856"/>
              <a:gd name="connsiteX80" fmla="*/ 5958673 w 7065399"/>
              <a:gd name="connsiteY80" fmla="*/ 4411809 h 4507856"/>
              <a:gd name="connsiteX81" fmla="*/ 6481187 w 7065399"/>
              <a:gd name="connsiteY81" fmla="*/ 4421858 h 4507856"/>
              <a:gd name="connsiteX82" fmla="*/ 6601767 w 7065399"/>
              <a:gd name="connsiteY82" fmla="*/ 4401761 h 4507856"/>
              <a:gd name="connsiteX83" fmla="*/ 6832879 w 7065399"/>
              <a:gd name="connsiteY83" fmla="*/ 4261084 h 4507856"/>
              <a:gd name="connsiteX84" fmla="*/ 6973556 w 7065399"/>
              <a:gd name="connsiteY84" fmla="*/ 4140504 h 4507856"/>
              <a:gd name="connsiteX85" fmla="*/ 6993653 w 7065399"/>
              <a:gd name="connsiteY85" fmla="*/ 4070165 h 4507856"/>
              <a:gd name="connsiteX86" fmla="*/ 7023798 w 7065399"/>
              <a:gd name="connsiteY86" fmla="*/ 3999827 h 4507856"/>
              <a:gd name="connsiteX87" fmla="*/ 7013750 w 7065399"/>
              <a:gd name="connsiteY87" fmla="*/ 3919440 h 4507856"/>
              <a:gd name="connsiteX88" fmla="*/ 6943411 w 7065399"/>
              <a:gd name="connsiteY88" fmla="*/ 3758667 h 4507856"/>
              <a:gd name="connsiteX89" fmla="*/ 6893169 w 7065399"/>
              <a:gd name="connsiteY89" fmla="*/ 3668231 h 4507856"/>
              <a:gd name="connsiteX90" fmla="*/ 6903218 w 7065399"/>
              <a:gd name="connsiteY90" fmla="*/ 3437119 h 4507856"/>
              <a:gd name="connsiteX91" fmla="*/ 6943411 w 7065399"/>
              <a:gd name="connsiteY91" fmla="*/ 3256249 h 4507856"/>
              <a:gd name="connsiteX92" fmla="*/ 6963508 w 7065399"/>
              <a:gd name="connsiteY92" fmla="*/ 3145717 h 4507856"/>
              <a:gd name="connsiteX93" fmla="*/ 6973556 w 7065399"/>
              <a:gd name="connsiteY93" fmla="*/ 3065330 h 4507856"/>
              <a:gd name="connsiteX94" fmla="*/ 6943411 w 7065399"/>
              <a:gd name="connsiteY94" fmla="*/ 2743783 h 4507856"/>
              <a:gd name="connsiteX95" fmla="*/ 6863024 w 7065399"/>
              <a:gd name="connsiteY95" fmla="*/ 2603106 h 4507856"/>
              <a:gd name="connsiteX96" fmla="*/ 6832879 w 7065399"/>
              <a:gd name="connsiteY96" fmla="*/ 2512671 h 4507856"/>
              <a:gd name="connsiteX97" fmla="*/ 6812783 w 7065399"/>
              <a:gd name="connsiteY97" fmla="*/ 2452381 h 4507856"/>
              <a:gd name="connsiteX98" fmla="*/ 6792686 w 7065399"/>
              <a:gd name="connsiteY98" fmla="*/ 2382042 h 4507856"/>
              <a:gd name="connsiteX99" fmla="*/ 6802734 w 7065399"/>
              <a:gd name="connsiteY99" fmla="*/ 1970060 h 4507856"/>
              <a:gd name="connsiteX100" fmla="*/ 6842928 w 7065399"/>
              <a:gd name="connsiteY100" fmla="*/ 1809286 h 4507856"/>
              <a:gd name="connsiteX101" fmla="*/ 6852976 w 7065399"/>
              <a:gd name="connsiteY101" fmla="*/ 1738948 h 4507856"/>
              <a:gd name="connsiteX102" fmla="*/ 6883121 w 7065399"/>
              <a:gd name="connsiteY102" fmla="*/ 1648513 h 4507856"/>
              <a:gd name="connsiteX103" fmla="*/ 6933363 w 7065399"/>
              <a:gd name="connsiteY103" fmla="*/ 1427449 h 4507856"/>
              <a:gd name="connsiteX104" fmla="*/ 6973556 w 7065399"/>
              <a:gd name="connsiteY104" fmla="*/ 1296820 h 4507856"/>
              <a:gd name="connsiteX105" fmla="*/ 7033846 w 7065399"/>
              <a:gd name="connsiteY105" fmla="*/ 1176240 h 4507856"/>
              <a:gd name="connsiteX106" fmla="*/ 7063991 w 7065399"/>
              <a:gd name="connsiteY106" fmla="*/ 1005418 h 4507856"/>
              <a:gd name="connsiteX107" fmla="*/ 7053943 w 7065399"/>
              <a:gd name="connsiteY107" fmla="*/ 975273 h 450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065399" h="4507856">
                <a:moveTo>
                  <a:pt x="7053943" y="975273"/>
                </a:moveTo>
                <a:cubicBezTo>
                  <a:pt x="7038871" y="940104"/>
                  <a:pt x="7063944" y="999829"/>
                  <a:pt x="6973556" y="794403"/>
                </a:cubicBezTo>
                <a:cubicBezTo>
                  <a:pt x="6956493" y="755623"/>
                  <a:pt x="6949910" y="712826"/>
                  <a:pt x="6933363" y="673823"/>
                </a:cubicBezTo>
                <a:cubicBezTo>
                  <a:pt x="6883134" y="555426"/>
                  <a:pt x="6839345" y="465492"/>
                  <a:pt x="6772589" y="362324"/>
                </a:cubicBezTo>
                <a:cubicBezTo>
                  <a:pt x="6766424" y="352796"/>
                  <a:pt x="6716909" y="276664"/>
                  <a:pt x="6692202" y="261840"/>
                </a:cubicBezTo>
                <a:cubicBezTo>
                  <a:pt x="6670329" y="248716"/>
                  <a:pt x="6645940" y="240122"/>
                  <a:pt x="6621864" y="231695"/>
                </a:cubicBezTo>
                <a:cubicBezTo>
                  <a:pt x="6578864" y="216645"/>
                  <a:pt x="6535708" y="201385"/>
                  <a:pt x="6491235" y="191502"/>
                </a:cubicBezTo>
                <a:cubicBezTo>
                  <a:pt x="6413828" y="174301"/>
                  <a:pt x="6309894" y="168016"/>
                  <a:pt x="6229978" y="161357"/>
                </a:cubicBezTo>
                <a:cubicBezTo>
                  <a:pt x="6152941" y="141260"/>
                  <a:pt x="6072044" y="132430"/>
                  <a:pt x="5998866" y="101067"/>
                </a:cubicBezTo>
                <a:cubicBezTo>
                  <a:pt x="5912830" y="64193"/>
                  <a:pt x="5953541" y="75923"/>
                  <a:pt x="5878286" y="60873"/>
                </a:cubicBezTo>
                <a:cubicBezTo>
                  <a:pt x="5864888" y="54174"/>
                  <a:pt x="5851781" y="46860"/>
                  <a:pt x="5838093" y="40776"/>
                </a:cubicBezTo>
                <a:cubicBezTo>
                  <a:pt x="5654816" y="-40680"/>
                  <a:pt x="5629492" y="23912"/>
                  <a:pt x="5295482" y="30728"/>
                </a:cubicBezTo>
                <a:cubicBezTo>
                  <a:pt x="5036142" y="59542"/>
                  <a:pt x="5447350" y="11902"/>
                  <a:pt x="5034224" y="70921"/>
                </a:cubicBezTo>
                <a:lnTo>
                  <a:pt x="4893547" y="91018"/>
                </a:lnTo>
                <a:cubicBezTo>
                  <a:pt x="4685774" y="177591"/>
                  <a:pt x="4859949" y="112705"/>
                  <a:pt x="4602145" y="181453"/>
                </a:cubicBezTo>
                <a:cubicBezTo>
                  <a:pt x="4294189" y="263575"/>
                  <a:pt x="4616182" y="189500"/>
                  <a:pt x="4381082" y="241743"/>
                </a:cubicBezTo>
                <a:cubicBezTo>
                  <a:pt x="4280598" y="238394"/>
                  <a:pt x="4179520" y="243111"/>
                  <a:pt x="4079631" y="231695"/>
                </a:cubicBezTo>
                <a:cubicBezTo>
                  <a:pt x="4060227" y="229477"/>
                  <a:pt x="4045866" y="212035"/>
                  <a:pt x="4029389" y="201550"/>
                </a:cubicBezTo>
                <a:cubicBezTo>
                  <a:pt x="4009012" y="188583"/>
                  <a:pt x="3987959" y="176445"/>
                  <a:pt x="3969099" y="161357"/>
                </a:cubicBezTo>
                <a:cubicBezTo>
                  <a:pt x="3910987" y="114867"/>
                  <a:pt x="3949389" y="123166"/>
                  <a:pt x="3878664" y="91018"/>
                </a:cubicBezTo>
                <a:cubicBezTo>
                  <a:pt x="3859379" y="82252"/>
                  <a:pt x="3838282" y="78160"/>
                  <a:pt x="3818374" y="70921"/>
                </a:cubicBezTo>
                <a:cubicBezTo>
                  <a:pt x="3801423" y="64757"/>
                  <a:pt x="3785707" y="54881"/>
                  <a:pt x="3768132" y="50825"/>
                </a:cubicBezTo>
                <a:cubicBezTo>
                  <a:pt x="3755298" y="47863"/>
                  <a:pt x="3604907" y="31572"/>
                  <a:pt x="3597310" y="30728"/>
                </a:cubicBezTo>
                <a:cubicBezTo>
                  <a:pt x="3520273" y="37427"/>
                  <a:pt x="3443026" y="42045"/>
                  <a:pt x="3366198" y="50825"/>
                </a:cubicBezTo>
                <a:cubicBezTo>
                  <a:pt x="3257898" y="63202"/>
                  <a:pt x="3231112" y="75811"/>
                  <a:pt x="3125038" y="101067"/>
                </a:cubicBezTo>
                <a:cubicBezTo>
                  <a:pt x="3094997" y="108220"/>
                  <a:pt x="3064747" y="114464"/>
                  <a:pt x="3034602" y="121163"/>
                </a:cubicBezTo>
                <a:cubicBezTo>
                  <a:pt x="2887226" y="117814"/>
                  <a:pt x="2739500" y="121808"/>
                  <a:pt x="2592475" y="111115"/>
                </a:cubicBezTo>
                <a:cubicBezTo>
                  <a:pt x="2554386" y="108345"/>
                  <a:pt x="2519078" y="89882"/>
                  <a:pt x="2481943" y="80970"/>
                </a:cubicBezTo>
                <a:cubicBezTo>
                  <a:pt x="2435310" y="69778"/>
                  <a:pt x="2388360" y="59882"/>
                  <a:pt x="2341266" y="50825"/>
                </a:cubicBezTo>
                <a:cubicBezTo>
                  <a:pt x="2194898" y="22677"/>
                  <a:pt x="2211323" y="30208"/>
                  <a:pt x="2039816" y="20680"/>
                </a:cubicBezTo>
                <a:cubicBezTo>
                  <a:pt x="1875693" y="24029"/>
                  <a:pt x="1711404" y="22631"/>
                  <a:pt x="1547446" y="30728"/>
                </a:cubicBezTo>
                <a:cubicBezTo>
                  <a:pt x="1439925" y="36038"/>
                  <a:pt x="1332921" y="49240"/>
                  <a:pt x="1225899" y="60873"/>
                </a:cubicBezTo>
                <a:cubicBezTo>
                  <a:pt x="1178808" y="65992"/>
                  <a:pt x="1085222" y="80970"/>
                  <a:pt x="1085222" y="80970"/>
                </a:cubicBezTo>
                <a:cubicBezTo>
                  <a:pt x="1058426" y="97717"/>
                  <a:pt x="1032716" y="116342"/>
                  <a:pt x="1004835" y="131212"/>
                </a:cubicBezTo>
                <a:cubicBezTo>
                  <a:pt x="944043" y="163634"/>
                  <a:pt x="928473" y="161355"/>
                  <a:pt x="864158" y="181453"/>
                </a:cubicBezTo>
                <a:cubicBezTo>
                  <a:pt x="833829" y="190931"/>
                  <a:pt x="804831" y="205117"/>
                  <a:pt x="773723" y="211598"/>
                </a:cubicBezTo>
                <a:cubicBezTo>
                  <a:pt x="571361" y="253757"/>
                  <a:pt x="670224" y="206373"/>
                  <a:pt x="462224" y="261840"/>
                </a:cubicBezTo>
                <a:cubicBezTo>
                  <a:pt x="430476" y="270306"/>
                  <a:pt x="264249" y="332646"/>
                  <a:pt x="221064" y="352275"/>
                </a:cubicBezTo>
                <a:cubicBezTo>
                  <a:pt x="180154" y="370870"/>
                  <a:pt x="100484" y="412565"/>
                  <a:pt x="100484" y="412565"/>
                </a:cubicBezTo>
                <a:cubicBezTo>
                  <a:pt x="87086" y="429312"/>
                  <a:pt x="70931" y="444186"/>
                  <a:pt x="60290" y="462807"/>
                </a:cubicBezTo>
                <a:cubicBezTo>
                  <a:pt x="43923" y="491449"/>
                  <a:pt x="33921" y="523290"/>
                  <a:pt x="20097" y="553242"/>
                </a:cubicBezTo>
                <a:cubicBezTo>
                  <a:pt x="13820" y="566843"/>
                  <a:pt x="6699" y="580038"/>
                  <a:pt x="0" y="593436"/>
                </a:cubicBezTo>
                <a:cubicBezTo>
                  <a:pt x="3350" y="703968"/>
                  <a:pt x="3555" y="814639"/>
                  <a:pt x="10049" y="925031"/>
                </a:cubicBezTo>
                <a:cubicBezTo>
                  <a:pt x="13611" y="985588"/>
                  <a:pt x="30145" y="1105902"/>
                  <a:pt x="30145" y="1105902"/>
                </a:cubicBezTo>
                <a:cubicBezTo>
                  <a:pt x="17471" y="1486134"/>
                  <a:pt x="14645" y="1400272"/>
                  <a:pt x="30145" y="1839431"/>
                </a:cubicBezTo>
                <a:cubicBezTo>
                  <a:pt x="47097" y="2319751"/>
                  <a:pt x="23778" y="2117498"/>
                  <a:pt x="70339" y="2361946"/>
                </a:cubicBezTo>
                <a:cubicBezTo>
                  <a:pt x="81029" y="2418071"/>
                  <a:pt x="82611" y="2472462"/>
                  <a:pt x="110532" y="2522719"/>
                </a:cubicBezTo>
                <a:cubicBezTo>
                  <a:pt x="135375" y="2567436"/>
                  <a:pt x="178076" y="2597410"/>
                  <a:pt x="221064" y="2623203"/>
                </a:cubicBezTo>
                <a:cubicBezTo>
                  <a:pt x="320135" y="2682645"/>
                  <a:pt x="384101" y="2696964"/>
                  <a:pt x="492369" y="2743783"/>
                </a:cubicBezTo>
                <a:cubicBezTo>
                  <a:pt x="566663" y="2775910"/>
                  <a:pt x="641035" y="2808068"/>
                  <a:pt x="713433" y="2844267"/>
                </a:cubicBezTo>
                <a:cubicBezTo>
                  <a:pt x="733530" y="2854315"/>
                  <a:pt x="754278" y="2863154"/>
                  <a:pt x="773723" y="2874412"/>
                </a:cubicBezTo>
                <a:cubicBezTo>
                  <a:pt x="817970" y="2900028"/>
                  <a:pt x="858623" y="2931933"/>
                  <a:pt x="904352" y="2954798"/>
                </a:cubicBezTo>
                <a:cubicBezTo>
                  <a:pt x="931148" y="2968196"/>
                  <a:pt x="958917" y="2979802"/>
                  <a:pt x="984739" y="2994992"/>
                </a:cubicBezTo>
                <a:cubicBezTo>
                  <a:pt x="1015967" y="3013361"/>
                  <a:pt x="1044319" y="3036294"/>
                  <a:pt x="1075174" y="3055282"/>
                </a:cubicBezTo>
                <a:cubicBezTo>
                  <a:pt x="1199868" y="3132017"/>
                  <a:pt x="1434701" y="3269154"/>
                  <a:pt x="1557495" y="3296442"/>
                </a:cubicBezTo>
                <a:cubicBezTo>
                  <a:pt x="1587640" y="3303141"/>
                  <a:pt x="1618304" y="3307826"/>
                  <a:pt x="1647930" y="3316539"/>
                </a:cubicBezTo>
                <a:cubicBezTo>
                  <a:pt x="1675385" y="3324614"/>
                  <a:pt x="1701168" y="3337634"/>
                  <a:pt x="1728317" y="3346684"/>
                </a:cubicBezTo>
                <a:cubicBezTo>
                  <a:pt x="1741418" y="3351051"/>
                  <a:pt x="1755357" y="3352523"/>
                  <a:pt x="1768510" y="3356732"/>
                </a:cubicBezTo>
                <a:cubicBezTo>
                  <a:pt x="1839126" y="3379329"/>
                  <a:pt x="1907596" y="3409089"/>
                  <a:pt x="1979525" y="3427071"/>
                </a:cubicBezTo>
                <a:cubicBezTo>
                  <a:pt x="2059912" y="3447168"/>
                  <a:pt x="2141080" y="3464364"/>
                  <a:pt x="2220686" y="3487361"/>
                </a:cubicBezTo>
                <a:cubicBezTo>
                  <a:pt x="2291916" y="3507939"/>
                  <a:pt x="2360632" y="3536570"/>
                  <a:pt x="2431701" y="3557699"/>
                </a:cubicBezTo>
                <a:cubicBezTo>
                  <a:pt x="2559525" y="3595701"/>
                  <a:pt x="2841907" y="3651597"/>
                  <a:pt x="2934119" y="3658183"/>
                </a:cubicBezTo>
                <a:lnTo>
                  <a:pt x="3074796" y="3668231"/>
                </a:lnTo>
                <a:lnTo>
                  <a:pt x="3426488" y="3688328"/>
                </a:lnTo>
                <a:cubicBezTo>
                  <a:pt x="3553767" y="3681629"/>
                  <a:pt x="3681357" y="3679369"/>
                  <a:pt x="3808325" y="3668231"/>
                </a:cubicBezTo>
                <a:cubicBezTo>
                  <a:pt x="3872507" y="3662601"/>
                  <a:pt x="3935120" y="3644342"/>
                  <a:pt x="3999244" y="3638086"/>
                </a:cubicBezTo>
                <a:cubicBezTo>
                  <a:pt x="4072660" y="3630924"/>
                  <a:pt x="4146671" y="3632369"/>
                  <a:pt x="4220308" y="3628038"/>
                </a:cubicBezTo>
                <a:cubicBezTo>
                  <a:pt x="4260571" y="3625670"/>
                  <a:pt x="4300695" y="3621339"/>
                  <a:pt x="4340888" y="3617990"/>
                </a:cubicBezTo>
                <a:cubicBezTo>
                  <a:pt x="4448070" y="3628038"/>
                  <a:pt x="4555614" y="3634783"/>
                  <a:pt x="4662435" y="3648135"/>
                </a:cubicBezTo>
                <a:cubicBezTo>
                  <a:pt x="4689842" y="3651561"/>
                  <a:pt x="4715675" y="3663141"/>
                  <a:pt x="4742822" y="3668231"/>
                </a:cubicBezTo>
                <a:cubicBezTo>
                  <a:pt x="4873285" y="3692693"/>
                  <a:pt x="4774044" y="3664873"/>
                  <a:pt x="4883499" y="3688328"/>
                </a:cubicBezTo>
                <a:cubicBezTo>
                  <a:pt x="4910506" y="3694115"/>
                  <a:pt x="4936466" y="3705101"/>
                  <a:pt x="4963886" y="3708425"/>
                </a:cubicBezTo>
                <a:cubicBezTo>
                  <a:pt x="5047279" y="3718533"/>
                  <a:pt x="5215095" y="3728521"/>
                  <a:pt x="5215095" y="3728521"/>
                </a:cubicBezTo>
                <a:lnTo>
                  <a:pt x="5406013" y="3758667"/>
                </a:lnTo>
                <a:cubicBezTo>
                  <a:pt x="5439674" y="3764471"/>
                  <a:pt x="5474092" y="3767962"/>
                  <a:pt x="5506497" y="3778763"/>
                </a:cubicBezTo>
                <a:cubicBezTo>
                  <a:pt x="5525025" y="3784939"/>
                  <a:pt x="5539992" y="3798860"/>
                  <a:pt x="5556739" y="3808908"/>
                </a:cubicBezTo>
                <a:cubicBezTo>
                  <a:pt x="5586884" y="3865849"/>
                  <a:pt x="5613632" y="3924722"/>
                  <a:pt x="5647174" y="3979730"/>
                </a:cubicBezTo>
                <a:cubicBezTo>
                  <a:pt x="5697471" y="4062218"/>
                  <a:pt x="5764740" y="4134478"/>
                  <a:pt x="5807947" y="4220891"/>
                </a:cubicBezTo>
                <a:cubicBezTo>
                  <a:pt x="5821345" y="4247687"/>
                  <a:pt x="5833938" y="4274900"/>
                  <a:pt x="5848141" y="4301278"/>
                </a:cubicBezTo>
                <a:cubicBezTo>
                  <a:pt x="5868600" y="4339273"/>
                  <a:pt x="5883331" y="4365352"/>
                  <a:pt x="5918479" y="4391713"/>
                </a:cubicBezTo>
                <a:cubicBezTo>
                  <a:pt x="5930462" y="4400701"/>
                  <a:pt x="5945275" y="4405110"/>
                  <a:pt x="5958673" y="4411809"/>
                </a:cubicBezTo>
                <a:cubicBezTo>
                  <a:pt x="6022523" y="4603365"/>
                  <a:pt x="5962282" y="4454804"/>
                  <a:pt x="6481187" y="4421858"/>
                </a:cubicBezTo>
                <a:cubicBezTo>
                  <a:pt x="6521853" y="4419276"/>
                  <a:pt x="6561574" y="4408460"/>
                  <a:pt x="6601767" y="4401761"/>
                </a:cubicBezTo>
                <a:cubicBezTo>
                  <a:pt x="6692789" y="4352113"/>
                  <a:pt x="6748648" y="4325877"/>
                  <a:pt x="6832879" y="4261084"/>
                </a:cubicBezTo>
                <a:cubicBezTo>
                  <a:pt x="6881832" y="4223428"/>
                  <a:pt x="6973556" y="4140504"/>
                  <a:pt x="6973556" y="4140504"/>
                </a:cubicBezTo>
                <a:cubicBezTo>
                  <a:pt x="6980255" y="4117058"/>
                  <a:pt x="6985452" y="4093129"/>
                  <a:pt x="6993653" y="4070165"/>
                </a:cubicBezTo>
                <a:cubicBezTo>
                  <a:pt x="7002232" y="4046143"/>
                  <a:pt x="7020427" y="4025112"/>
                  <a:pt x="7023798" y="3999827"/>
                </a:cubicBezTo>
                <a:cubicBezTo>
                  <a:pt x="7027367" y="3973060"/>
                  <a:pt x="7020299" y="3945638"/>
                  <a:pt x="7013750" y="3919440"/>
                </a:cubicBezTo>
                <a:cubicBezTo>
                  <a:pt x="7003133" y="3876973"/>
                  <a:pt x="6964949" y="3795588"/>
                  <a:pt x="6943411" y="3758667"/>
                </a:cubicBezTo>
                <a:cubicBezTo>
                  <a:pt x="6882582" y="3654390"/>
                  <a:pt x="6940877" y="3787500"/>
                  <a:pt x="6893169" y="3668231"/>
                </a:cubicBezTo>
                <a:cubicBezTo>
                  <a:pt x="6896519" y="3591194"/>
                  <a:pt x="6893883" y="3513662"/>
                  <a:pt x="6903218" y="3437119"/>
                </a:cubicBezTo>
                <a:cubicBezTo>
                  <a:pt x="6910694" y="3375813"/>
                  <a:pt x="6930291" y="3316600"/>
                  <a:pt x="6943411" y="3256249"/>
                </a:cubicBezTo>
                <a:cubicBezTo>
                  <a:pt x="6950627" y="3223056"/>
                  <a:pt x="6958799" y="3178684"/>
                  <a:pt x="6963508" y="3145717"/>
                </a:cubicBezTo>
                <a:cubicBezTo>
                  <a:pt x="6967327" y="3118984"/>
                  <a:pt x="6970207" y="3092126"/>
                  <a:pt x="6973556" y="3065330"/>
                </a:cubicBezTo>
                <a:cubicBezTo>
                  <a:pt x="6963508" y="2958148"/>
                  <a:pt x="6968448" y="2848483"/>
                  <a:pt x="6943411" y="2743783"/>
                </a:cubicBezTo>
                <a:cubicBezTo>
                  <a:pt x="6930850" y="2691256"/>
                  <a:pt x="6883081" y="2653252"/>
                  <a:pt x="6863024" y="2603106"/>
                </a:cubicBezTo>
                <a:cubicBezTo>
                  <a:pt x="6822732" y="2502373"/>
                  <a:pt x="6858839" y="2599203"/>
                  <a:pt x="6832879" y="2512671"/>
                </a:cubicBezTo>
                <a:cubicBezTo>
                  <a:pt x="6826792" y="2492381"/>
                  <a:pt x="6819013" y="2472628"/>
                  <a:pt x="6812783" y="2452381"/>
                </a:cubicBezTo>
                <a:cubicBezTo>
                  <a:pt x="6805612" y="2429075"/>
                  <a:pt x="6799385" y="2405488"/>
                  <a:pt x="6792686" y="2382042"/>
                </a:cubicBezTo>
                <a:cubicBezTo>
                  <a:pt x="6781266" y="2199308"/>
                  <a:pt x="6772306" y="2177986"/>
                  <a:pt x="6802734" y="1970060"/>
                </a:cubicBezTo>
                <a:cubicBezTo>
                  <a:pt x="6810733" y="1915401"/>
                  <a:pt x="6835116" y="1863972"/>
                  <a:pt x="6842928" y="1809286"/>
                </a:cubicBezTo>
                <a:cubicBezTo>
                  <a:pt x="6846277" y="1785840"/>
                  <a:pt x="6847232" y="1761925"/>
                  <a:pt x="6852976" y="1738948"/>
                </a:cubicBezTo>
                <a:cubicBezTo>
                  <a:pt x="6860683" y="1708121"/>
                  <a:pt x="6875181" y="1679281"/>
                  <a:pt x="6883121" y="1648513"/>
                </a:cubicBezTo>
                <a:cubicBezTo>
                  <a:pt x="6902004" y="1575343"/>
                  <a:pt x="6911140" y="1499675"/>
                  <a:pt x="6933363" y="1427449"/>
                </a:cubicBezTo>
                <a:cubicBezTo>
                  <a:pt x="6946761" y="1383906"/>
                  <a:pt x="6950953" y="1336375"/>
                  <a:pt x="6973556" y="1296820"/>
                </a:cubicBezTo>
                <a:cubicBezTo>
                  <a:pt x="6994514" y="1260144"/>
                  <a:pt x="7022548" y="1218610"/>
                  <a:pt x="7033846" y="1176240"/>
                </a:cubicBezTo>
                <a:cubicBezTo>
                  <a:pt x="7041835" y="1146280"/>
                  <a:pt x="7060729" y="1044569"/>
                  <a:pt x="7063991" y="1005418"/>
                </a:cubicBezTo>
                <a:cubicBezTo>
                  <a:pt x="7065382" y="988729"/>
                  <a:pt x="7069015" y="1010442"/>
                  <a:pt x="7053943" y="975273"/>
                </a:cubicBezTo>
                <a:close/>
              </a:path>
            </a:pathLst>
          </a:cu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E7C9A6A-E355-1E94-A1DD-DAC967FC53C4}"/>
              </a:ext>
            </a:extLst>
          </p:cNvPr>
          <p:cNvSpPr/>
          <p:nvPr/>
        </p:nvSpPr>
        <p:spPr>
          <a:xfrm>
            <a:off x="1527349" y="1467059"/>
            <a:ext cx="3488779" cy="3315956"/>
          </a:xfrm>
          <a:custGeom>
            <a:avLst/>
            <a:gdLst>
              <a:gd name="connsiteX0" fmla="*/ 1537398 w 3488779"/>
              <a:gd name="connsiteY0" fmla="*/ 462225 h 3315956"/>
              <a:gd name="connsiteX1" fmla="*/ 1487156 w 3488779"/>
              <a:gd name="connsiteY1" fmla="*/ 351693 h 3315956"/>
              <a:gd name="connsiteX2" fmla="*/ 1446963 w 3488779"/>
              <a:gd name="connsiteY2" fmla="*/ 291403 h 3315956"/>
              <a:gd name="connsiteX3" fmla="*/ 1426866 w 3488779"/>
              <a:gd name="connsiteY3" fmla="*/ 241161 h 3315956"/>
              <a:gd name="connsiteX4" fmla="*/ 1386673 w 3488779"/>
              <a:gd name="connsiteY4" fmla="*/ 200967 h 3315956"/>
              <a:gd name="connsiteX5" fmla="*/ 1316335 w 3488779"/>
              <a:gd name="connsiteY5" fmla="*/ 120581 h 3315956"/>
              <a:gd name="connsiteX6" fmla="*/ 1225899 w 3488779"/>
              <a:gd name="connsiteY6" fmla="*/ 70339 h 3315956"/>
              <a:gd name="connsiteX7" fmla="*/ 1175658 w 3488779"/>
              <a:gd name="connsiteY7" fmla="*/ 40194 h 3315956"/>
              <a:gd name="connsiteX8" fmla="*/ 1075174 w 3488779"/>
              <a:gd name="connsiteY8" fmla="*/ 0 h 3315956"/>
              <a:gd name="connsiteX9" fmla="*/ 733530 w 3488779"/>
              <a:gd name="connsiteY9" fmla="*/ 10049 h 3315956"/>
              <a:gd name="connsiteX10" fmla="*/ 622998 w 3488779"/>
              <a:gd name="connsiteY10" fmla="*/ 50242 h 3315956"/>
              <a:gd name="connsiteX11" fmla="*/ 572756 w 3488779"/>
              <a:gd name="connsiteY11" fmla="*/ 60290 h 3315956"/>
              <a:gd name="connsiteX12" fmla="*/ 512466 w 3488779"/>
              <a:gd name="connsiteY12" fmla="*/ 80387 h 3315956"/>
              <a:gd name="connsiteX13" fmla="*/ 432080 w 3488779"/>
              <a:gd name="connsiteY13" fmla="*/ 150726 h 3315956"/>
              <a:gd name="connsiteX14" fmla="*/ 381838 w 3488779"/>
              <a:gd name="connsiteY14" fmla="*/ 170822 h 3315956"/>
              <a:gd name="connsiteX15" fmla="*/ 341644 w 3488779"/>
              <a:gd name="connsiteY15" fmla="*/ 200967 h 3315956"/>
              <a:gd name="connsiteX16" fmla="*/ 311499 w 3488779"/>
              <a:gd name="connsiteY16" fmla="*/ 221064 h 3315956"/>
              <a:gd name="connsiteX17" fmla="*/ 291403 w 3488779"/>
              <a:gd name="connsiteY17" fmla="*/ 251209 h 3315956"/>
              <a:gd name="connsiteX18" fmla="*/ 271306 w 3488779"/>
              <a:gd name="connsiteY18" fmla="*/ 291403 h 3315956"/>
              <a:gd name="connsiteX19" fmla="*/ 241161 w 3488779"/>
              <a:gd name="connsiteY19" fmla="*/ 321548 h 3315956"/>
              <a:gd name="connsiteX20" fmla="*/ 211016 w 3488779"/>
              <a:gd name="connsiteY20" fmla="*/ 361741 h 3315956"/>
              <a:gd name="connsiteX21" fmla="*/ 180871 w 3488779"/>
              <a:gd name="connsiteY21" fmla="*/ 432079 h 3315956"/>
              <a:gd name="connsiteX22" fmla="*/ 150726 w 3488779"/>
              <a:gd name="connsiteY22" fmla="*/ 462225 h 3315956"/>
              <a:gd name="connsiteX23" fmla="*/ 120581 w 3488779"/>
              <a:gd name="connsiteY23" fmla="*/ 502418 h 3315956"/>
              <a:gd name="connsiteX24" fmla="*/ 90436 w 3488779"/>
              <a:gd name="connsiteY24" fmla="*/ 582805 h 3315956"/>
              <a:gd name="connsiteX25" fmla="*/ 70339 w 3488779"/>
              <a:gd name="connsiteY25" fmla="*/ 723482 h 3315956"/>
              <a:gd name="connsiteX26" fmla="*/ 50242 w 3488779"/>
              <a:gd name="connsiteY26" fmla="*/ 834014 h 3315956"/>
              <a:gd name="connsiteX27" fmla="*/ 40194 w 3488779"/>
              <a:gd name="connsiteY27" fmla="*/ 1286189 h 3315956"/>
              <a:gd name="connsiteX28" fmla="*/ 30146 w 3488779"/>
              <a:gd name="connsiteY28" fmla="*/ 1326383 h 3315956"/>
              <a:gd name="connsiteX29" fmla="*/ 20097 w 3488779"/>
              <a:gd name="connsiteY29" fmla="*/ 1436915 h 3315956"/>
              <a:gd name="connsiteX30" fmla="*/ 10049 w 3488779"/>
              <a:gd name="connsiteY30" fmla="*/ 1497205 h 3315956"/>
              <a:gd name="connsiteX31" fmla="*/ 0 w 3488779"/>
              <a:gd name="connsiteY31" fmla="*/ 1567543 h 3315956"/>
              <a:gd name="connsiteX32" fmla="*/ 10049 w 3488779"/>
              <a:gd name="connsiteY32" fmla="*/ 1728317 h 3315956"/>
              <a:gd name="connsiteX33" fmla="*/ 30146 w 3488779"/>
              <a:gd name="connsiteY33" fmla="*/ 1758462 h 3315956"/>
              <a:gd name="connsiteX34" fmla="*/ 60291 w 3488779"/>
              <a:gd name="connsiteY34" fmla="*/ 1798655 h 3315956"/>
              <a:gd name="connsiteX35" fmla="*/ 130629 w 3488779"/>
              <a:gd name="connsiteY35" fmla="*/ 1879042 h 3315956"/>
              <a:gd name="connsiteX36" fmla="*/ 170822 w 3488779"/>
              <a:gd name="connsiteY36" fmla="*/ 1909187 h 3315956"/>
              <a:gd name="connsiteX37" fmla="*/ 251209 w 3488779"/>
              <a:gd name="connsiteY37" fmla="*/ 1989574 h 3315956"/>
              <a:gd name="connsiteX38" fmla="*/ 321548 w 3488779"/>
              <a:gd name="connsiteY38" fmla="*/ 2080009 h 3315956"/>
              <a:gd name="connsiteX39" fmla="*/ 341644 w 3488779"/>
              <a:gd name="connsiteY39" fmla="*/ 2120203 h 3315956"/>
              <a:gd name="connsiteX40" fmla="*/ 351693 w 3488779"/>
              <a:gd name="connsiteY40" fmla="*/ 2160396 h 3315956"/>
              <a:gd name="connsiteX41" fmla="*/ 411983 w 3488779"/>
              <a:gd name="connsiteY41" fmla="*/ 2250831 h 3315956"/>
              <a:gd name="connsiteX42" fmla="*/ 502418 w 3488779"/>
              <a:gd name="connsiteY42" fmla="*/ 2311121 h 3315956"/>
              <a:gd name="connsiteX43" fmla="*/ 673240 w 3488779"/>
              <a:gd name="connsiteY43" fmla="*/ 2502040 h 3315956"/>
              <a:gd name="connsiteX44" fmla="*/ 793820 w 3488779"/>
              <a:gd name="connsiteY44" fmla="*/ 2642717 h 3315956"/>
              <a:gd name="connsiteX45" fmla="*/ 834014 w 3488779"/>
              <a:gd name="connsiteY45" fmla="*/ 2723104 h 3315956"/>
              <a:gd name="connsiteX46" fmla="*/ 974691 w 3488779"/>
              <a:gd name="connsiteY46" fmla="*/ 2813539 h 3315956"/>
              <a:gd name="connsiteX47" fmla="*/ 1145513 w 3488779"/>
              <a:gd name="connsiteY47" fmla="*/ 2863781 h 3315956"/>
              <a:gd name="connsiteX48" fmla="*/ 1296238 w 3488779"/>
              <a:gd name="connsiteY48" fmla="*/ 2893926 h 3315956"/>
              <a:gd name="connsiteX49" fmla="*/ 1376625 w 3488779"/>
              <a:gd name="connsiteY49" fmla="*/ 2924071 h 3315956"/>
              <a:gd name="connsiteX50" fmla="*/ 1446963 w 3488779"/>
              <a:gd name="connsiteY50" fmla="*/ 2934119 h 3315956"/>
              <a:gd name="connsiteX51" fmla="*/ 1597688 w 3488779"/>
              <a:gd name="connsiteY51" fmla="*/ 2964264 h 3315956"/>
              <a:gd name="connsiteX52" fmla="*/ 1818752 w 3488779"/>
              <a:gd name="connsiteY52" fmla="*/ 3054699 h 3315956"/>
              <a:gd name="connsiteX53" fmla="*/ 1969477 w 3488779"/>
              <a:gd name="connsiteY53" fmla="*/ 3114989 h 3315956"/>
              <a:gd name="connsiteX54" fmla="*/ 2049864 w 3488779"/>
              <a:gd name="connsiteY54" fmla="*/ 3125038 h 3315956"/>
              <a:gd name="connsiteX55" fmla="*/ 2170444 w 3488779"/>
              <a:gd name="connsiteY55" fmla="*/ 3165231 h 3315956"/>
              <a:gd name="connsiteX56" fmla="*/ 2401556 w 3488779"/>
              <a:gd name="connsiteY56" fmla="*/ 3205425 h 3315956"/>
              <a:gd name="connsiteX57" fmla="*/ 2512088 w 3488779"/>
              <a:gd name="connsiteY57" fmla="*/ 3235570 h 3315956"/>
              <a:gd name="connsiteX58" fmla="*/ 2612572 w 3488779"/>
              <a:gd name="connsiteY58" fmla="*/ 3245618 h 3315956"/>
              <a:gd name="connsiteX59" fmla="*/ 2713055 w 3488779"/>
              <a:gd name="connsiteY59" fmla="*/ 3265715 h 3315956"/>
              <a:gd name="connsiteX60" fmla="*/ 3004458 w 3488779"/>
              <a:gd name="connsiteY60" fmla="*/ 3285811 h 3315956"/>
              <a:gd name="connsiteX61" fmla="*/ 3054699 w 3488779"/>
              <a:gd name="connsiteY61" fmla="*/ 3295860 h 3315956"/>
              <a:gd name="connsiteX62" fmla="*/ 3114989 w 3488779"/>
              <a:gd name="connsiteY62" fmla="*/ 3315956 h 3315956"/>
              <a:gd name="connsiteX63" fmla="*/ 3356150 w 3488779"/>
              <a:gd name="connsiteY63" fmla="*/ 3305908 h 3315956"/>
              <a:gd name="connsiteX64" fmla="*/ 3446585 w 3488779"/>
              <a:gd name="connsiteY64" fmla="*/ 3255666 h 3315956"/>
              <a:gd name="connsiteX65" fmla="*/ 3476730 w 3488779"/>
              <a:gd name="connsiteY65" fmla="*/ 3205425 h 3315956"/>
              <a:gd name="connsiteX66" fmla="*/ 3446585 w 3488779"/>
              <a:gd name="connsiteY66" fmla="*/ 2994409 h 3315956"/>
              <a:gd name="connsiteX67" fmla="*/ 3376247 w 3488779"/>
              <a:gd name="connsiteY67" fmla="*/ 2903974 h 3315956"/>
              <a:gd name="connsiteX68" fmla="*/ 3356150 w 3488779"/>
              <a:gd name="connsiteY68" fmla="*/ 2863781 h 3315956"/>
              <a:gd name="connsiteX69" fmla="*/ 3326005 w 3488779"/>
              <a:gd name="connsiteY69" fmla="*/ 2823587 h 3315956"/>
              <a:gd name="connsiteX70" fmla="*/ 3295860 w 3488779"/>
              <a:gd name="connsiteY70" fmla="*/ 2763297 h 3315956"/>
              <a:gd name="connsiteX71" fmla="*/ 3245618 w 3488779"/>
              <a:gd name="connsiteY71" fmla="*/ 2692959 h 3315956"/>
              <a:gd name="connsiteX72" fmla="*/ 3084844 w 3488779"/>
              <a:gd name="connsiteY72" fmla="*/ 2522137 h 3315956"/>
              <a:gd name="connsiteX73" fmla="*/ 3064748 w 3488779"/>
              <a:gd name="connsiteY73" fmla="*/ 2481943 h 3315956"/>
              <a:gd name="connsiteX74" fmla="*/ 3044651 w 3488779"/>
              <a:gd name="connsiteY74" fmla="*/ 2371411 h 3315956"/>
              <a:gd name="connsiteX75" fmla="*/ 3024554 w 3488779"/>
              <a:gd name="connsiteY75" fmla="*/ 2331218 h 3315956"/>
              <a:gd name="connsiteX76" fmla="*/ 3004458 w 3488779"/>
              <a:gd name="connsiteY76" fmla="*/ 2270928 h 3315956"/>
              <a:gd name="connsiteX77" fmla="*/ 2934119 w 3488779"/>
              <a:gd name="connsiteY77" fmla="*/ 2170444 h 3315956"/>
              <a:gd name="connsiteX78" fmla="*/ 2873829 w 3488779"/>
              <a:gd name="connsiteY78" fmla="*/ 2110154 h 3315956"/>
              <a:gd name="connsiteX79" fmla="*/ 2843684 w 3488779"/>
              <a:gd name="connsiteY79" fmla="*/ 2059912 h 3315956"/>
              <a:gd name="connsiteX80" fmla="*/ 2713055 w 3488779"/>
              <a:gd name="connsiteY80" fmla="*/ 1909187 h 3315956"/>
              <a:gd name="connsiteX81" fmla="*/ 2703007 w 3488779"/>
              <a:gd name="connsiteY81" fmla="*/ 1879042 h 3315956"/>
              <a:gd name="connsiteX82" fmla="*/ 2632669 w 3488779"/>
              <a:gd name="connsiteY82" fmla="*/ 1808704 h 3315956"/>
              <a:gd name="connsiteX83" fmla="*/ 2572378 w 3488779"/>
              <a:gd name="connsiteY83" fmla="*/ 1748414 h 3315956"/>
              <a:gd name="connsiteX84" fmla="*/ 2502040 w 3488779"/>
              <a:gd name="connsiteY84" fmla="*/ 1678075 h 3315956"/>
              <a:gd name="connsiteX85" fmla="*/ 2471895 w 3488779"/>
              <a:gd name="connsiteY85" fmla="*/ 1647930 h 3315956"/>
              <a:gd name="connsiteX86" fmla="*/ 2421653 w 3488779"/>
              <a:gd name="connsiteY86" fmla="*/ 1627833 h 3315956"/>
              <a:gd name="connsiteX87" fmla="*/ 2321170 w 3488779"/>
              <a:gd name="connsiteY87" fmla="*/ 1557495 h 3315956"/>
              <a:gd name="connsiteX88" fmla="*/ 2280976 w 3488779"/>
              <a:gd name="connsiteY88" fmla="*/ 1537398 h 3315956"/>
              <a:gd name="connsiteX89" fmla="*/ 2190541 w 3488779"/>
              <a:gd name="connsiteY89" fmla="*/ 1517301 h 3315956"/>
              <a:gd name="connsiteX90" fmla="*/ 2090058 w 3488779"/>
              <a:gd name="connsiteY90" fmla="*/ 1497205 h 3315956"/>
              <a:gd name="connsiteX91" fmla="*/ 2029767 w 3488779"/>
              <a:gd name="connsiteY91" fmla="*/ 1487156 h 3315956"/>
              <a:gd name="connsiteX92" fmla="*/ 1919236 w 3488779"/>
              <a:gd name="connsiteY92" fmla="*/ 1446963 h 3315956"/>
              <a:gd name="connsiteX93" fmla="*/ 1879042 w 3488779"/>
              <a:gd name="connsiteY93" fmla="*/ 1406770 h 3315956"/>
              <a:gd name="connsiteX94" fmla="*/ 1778559 w 3488779"/>
              <a:gd name="connsiteY94" fmla="*/ 1346479 h 3315956"/>
              <a:gd name="connsiteX95" fmla="*/ 1688124 w 3488779"/>
              <a:gd name="connsiteY95" fmla="*/ 1256044 h 3315956"/>
              <a:gd name="connsiteX96" fmla="*/ 1587640 w 3488779"/>
              <a:gd name="connsiteY96" fmla="*/ 1105319 h 3315956"/>
              <a:gd name="connsiteX97" fmla="*/ 1527350 w 3488779"/>
              <a:gd name="connsiteY97" fmla="*/ 1014884 h 3315956"/>
              <a:gd name="connsiteX98" fmla="*/ 1507253 w 3488779"/>
              <a:gd name="connsiteY98" fmla="*/ 954594 h 3315956"/>
              <a:gd name="connsiteX99" fmla="*/ 1477108 w 3488779"/>
              <a:gd name="connsiteY99" fmla="*/ 904352 h 3315956"/>
              <a:gd name="connsiteX100" fmla="*/ 1467060 w 3488779"/>
              <a:gd name="connsiteY100" fmla="*/ 854110 h 3315956"/>
              <a:gd name="connsiteX101" fmla="*/ 1457011 w 3488779"/>
              <a:gd name="connsiteY101" fmla="*/ 813917 h 3315956"/>
              <a:gd name="connsiteX102" fmla="*/ 1487156 w 3488779"/>
              <a:gd name="connsiteY102" fmla="*/ 612950 h 3315956"/>
              <a:gd name="connsiteX103" fmla="*/ 1507253 w 3488779"/>
              <a:gd name="connsiteY103" fmla="*/ 542611 h 3315956"/>
              <a:gd name="connsiteX104" fmla="*/ 1517302 w 3488779"/>
              <a:gd name="connsiteY104" fmla="*/ 502418 h 3315956"/>
              <a:gd name="connsiteX105" fmla="*/ 1537398 w 3488779"/>
              <a:gd name="connsiteY105" fmla="*/ 462225 h 331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488779" h="3315956">
                <a:moveTo>
                  <a:pt x="1537398" y="462225"/>
                </a:moveTo>
                <a:cubicBezTo>
                  <a:pt x="1532374" y="437104"/>
                  <a:pt x="1511478" y="393387"/>
                  <a:pt x="1487156" y="351693"/>
                </a:cubicBezTo>
                <a:cubicBezTo>
                  <a:pt x="1474986" y="330830"/>
                  <a:pt x="1458529" y="312607"/>
                  <a:pt x="1446963" y="291403"/>
                </a:cubicBezTo>
                <a:cubicBezTo>
                  <a:pt x="1438326" y="275568"/>
                  <a:pt x="1436871" y="256169"/>
                  <a:pt x="1426866" y="241161"/>
                </a:cubicBezTo>
                <a:cubicBezTo>
                  <a:pt x="1416356" y="225396"/>
                  <a:pt x="1399150" y="215226"/>
                  <a:pt x="1386673" y="200967"/>
                </a:cubicBezTo>
                <a:cubicBezTo>
                  <a:pt x="1351499" y="160768"/>
                  <a:pt x="1361198" y="155474"/>
                  <a:pt x="1316335" y="120581"/>
                </a:cubicBezTo>
                <a:cubicBezTo>
                  <a:pt x="1284922" y="96149"/>
                  <a:pt x="1259269" y="88878"/>
                  <a:pt x="1225899" y="70339"/>
                </a:cubicBezTo>
                <a:cubicBezTo>
                  <a:pt x="1208827" y="60854"/>
                  <a:pt x="1193356" y="48453"/>
                  <a:pt x="1175658" y="40194"/>
                </a:cubicBezTo>
                <a:cubicBezTo>
                  <a:pt x="1142968" y="24938"/>
                  <a:pt x="1075174" y="0"/>
                  <a:pt x="1075174" y="0"/>
                </a:cubicBezTo>
                <a:cubicBezTo>
                  <a:pt x="961293" y="3350"/>
                  <a:pt x="847142" y="1528"/>
                  <a:pt x="733530" y="10049"/>
                </a:cubicBezTo>
                <a:cubicBezTo>
                  <a:pt x="708500" y="11926"/>
                  <a:pt x="648315" y="42647"/>
                  <a:pt x="622998" y="50242"/>
                </a:cubicBezTo>
                <a:cubicBezTo>
                  <a:pt x="606639" y="55150"/>
                  <a:pt x="589233" y="55796"/>
                  <a:pt x="572756" y="60290"/>
                </a:cubicBezTo>
                <a:cubicBezTo>
                  <a:pt x="552319" y="65864"/>
                  <a:pt x="512466" y="80387"/>
                  <a:pt x="512466" y="80387"/>
                </a:cubicBezTo>
                <a:cubicBezTo>
                  <a:pt x="487479" y="105374"/>
                  <a:pt x="462745" y="132327"/>
                  <a:pt x="432080" y="150726"/>
                </a:cubicBezTo>
                <a:cubicBezTo>
                  <a:pt x="416613" y="160006"/>
                  <a:pt x="397606" y="162062"/>
                  <a:pt x="381838" y="170822"/>
                </a:cubicBezTo>
                <a:cubicBezTo>
                  <a:pt x="367198" y="178955"/>
                  <a:pt x="355272" y="191233"/>
                  <a:pt x="341644" y="200967"/>
                </a:cubicBezTo>
                <a:cubicBezTo>
                  <a:pt x="331817" y="207986"/>
                  <a:pt x="321547" y="214365"/>
                  <a:pt x="311499" y="221064"/>
                </a:cubicBezTo>
                <a:cubicBezTo>
                  <a:pt x="304800" y="231112"/>
                  <a:pt x="297395" y="240724"/>
                  <a:pt x="291403" y="251209"/>
                </a:cubicBezTo>
                <a:cubicBezTo>
                  <a:pt x="283971" y="264215"/>
                  <a:pt x="280013" y="279214"/>
                  <a:pt x="271306" y="291403"/>
                </a:cubicBezTo>
                <a:cubicBezTo>
                  <a:pt x="263046" y="302967"/>
                  <a:pt x="250409" y="310759"/>
                  <a:pt x="241161" y="321548"/>
                </a:cubicBezTo>
                <a:cubicBezTo>
                  <a:pt x="230262" y="334263"/>
                  <a:pt x="221064" y="348343"/>
                  <a:pt x="211016" y="361741"/>
                </a:cubicBezTo>
                <a:cubicBezTo>
                  <a:pt x="202816" y="386339"/>
                  <a:pt x="196390" y="410352"/>
                  <a:pt x="180871" y="432079"/>
                </a:cubicBezTo>
                <a:cubicBezTo>
                  <a:pt x="172611" y="443643"/>
                  <a:pt x="159974" y="451435"/>
                  <a:pt x="150726" y="462225"/>
                </a:cubicBezTo>
                <a:cubicBezTo>
                  <a:pt x="139827" y="474940"/>
                  <a:pt x="130629" y="489020"/>
                  <a:pt x="120581" y="502418"/>
                </a:cubicBezTo>
                <a:cubicBezTo>
                  <a:pt x="82673" y="654040"/>
                  <a:pt x="142985" y="425159"/>
                  <a:pt x="90436" y="582805"/>
                </a:cubicBezTo>
                <a:cubicBezTo>
                  <a:pt x="79307" y="616193"/>
                  <a:pt x="73627" y="698821"/>
                  <a:pt x="70339" y="723482"/>
                </a:cubicBezTo>
                <a:cubicBezTo>
                  <a:pt x="65195" y="762061"/>
                  <a:pt x="57822" y="796116"/>
                  <a:pt x="50242" y="834014"/>
                </a:cubicBezTo>
                <a:cubicBezTo>
                  <a:pt x="46893" y="984739"/>
                  <a:pt x="46342" y="1135552"/>
                  <a:pt x="40194" y="1286189"/>
                </a:cubicBezTo>
                <a:cubicBezTo>
                  <a:pt x="39631" y="1299988"/>
                  <a:pt x="31971" y="1312694"/>
                  <a:pt x="30146" y="1326383"/>
                </a:cubicBezTo>
                <a:cubicBezTo>
                  <a:pt x="25256" y="1363054"/>
                  <a:pt x="24420" y="1400172"/>
                  <a:pt x="20097" y="1436915"/>
                </a:cubicBezTo>
                <a:cubicBezTo>
                  <a:pt x="17716" y="1457149"/>
                  <a:pt x="13147" y="1477068"/>
                  <a:pt x="10049" y="1497205"/>
                </a:cubicBezTo>
                <a:cubicBezTo>
                  <a:pt x="6448" y="1520614"/>
                  <a:pt x="3350" y="1544097"/>
                  <a:pt x="0" y="1567543"/>
                </a:cubicBezTo>
                <a:cubicBezTo>
                  <a:pt x="3350" y="1621134"/>
                  <a:pt x="1674" y="1675278"/>
                  <a:pt x="10049" y="1728317"/>
                </a:cubicBezTo>
                <a:cubicBezTo>
                  <a:pt x="11933" y="1740246"/>
                  <a:pt x="23127" y="1748635"/>
                  <a:pt x="30146" y="1758462"/>
                </a:cubicBezTo>
                <a:cubicBezTo>
                  <a:pt x="39880" y="1772090"/>
                  <a:pt x="50557" y="1785027"/>
                  <a:pt x="60291" y="1798655"/>
                </a:cubicBezTo>
                <a:cubicBezTo>
                  <a:pt x="93514" y="1845167"/>
                  <a:pt x="71869" y="1826811"/>
                  <a:pt x="130629" y="1879042"/>
                </a:cubicBezTo>
                <a:cubicBezTo>
                  <a:pt x="143146" y="1890168"/>
                  <a:pt x="158477" y="1897871"/>
                  <a:pt x="170822" y="1909187"/>
                </a:cubicBezTo>
                <a:cubicBezTo>
                  <a:pt x="198756" y="1934793"/>
                  <a:pt x="234262" y="1955680"/>
                  <a:pt x="251209" y="1989574"/>
                </a:cubicBezTo>
                <a:cubicBezTo>
                  <a:pt x="281898" y="2050951"/>
                  <a:pt x="260714" y="2019175"/>
                  <a:pt x="321548" y="2080009"/>
                </a:cubicBezTo>
                <a:cubicBezTo>
                  <a:pt x="328247" y="2093407"/>
                  <a:pt x="336384" y="2106177"/>
                  <a:pt x="341644" y="2120203"/>
                </a:cubicBezTo>
                <a:cubicBezTo>
                  <a:pt x="346493" y="2133134"/>
                  <a:pt x="345146" y="2148237"/>
                  <a:pt x="351693" y="2160396"/>
                </a:cubicBezTo>
                <a:cubicBezTo>
                  <a:pt x="368870" y="2192295"/>
                  <a:pt x="386365" y="2225213"/>
                  <a:pt x="411983" y="2250831"/>
                </a:cubicBezTo>
                <a:cubicBezTo>
                  <a:pt x="437601" y="2276449"/>
                  <a:pt x="476302" y="2286010"/>
                  <a:pt x="502418" y="2311121"/>
                </a:cubicBezTo>
                <a:cubicBezTo>
                  <a:pt x="563973" y="2370309"/>
                  <a:pt x="612857" y="2441657"/>
                  <a:pt x="673240" y="2502040"/>
                </a:cubicBezTo>
                <a:cubicBezTo>
                  <a:pt x="728047" y="2556847"/>
                  <a:pt x="750851" y="2573967"/>
                  <a:pt x="793820" y="2642717"/>
                </a:cubicBezTo>
                <a:cubicBezTo>
                  <a:pt x="809698" y="2668122"/>
                  <a:pt x="815748" y="2699358"/>
                  <a:pt x="834014" y="2723104"/>
                </a:cubicBezTo>
                <a:cubicBezTo>
                  <a:pt x="865994" y="2764677"/>
                  <a:pt x="929684" y="2793536"/>
                  <a:pt x="974691" y="2813539"/>
                </a:cubicBezTo>
                <a:cubicBezTo>
                  <a:pt x="1112649" y="2874854"/>
                  <a:pt x="1029296" y="2840538"/>
                  <a:pt x="1145513" y="2863781"/>
                </a:cubicBezTo>
                <a:lnTo>
                  <a:pt x="1296238" y="2893926"/>
                </a:lnTo>
                <a:cubicBezTo>
                  <a:pt x="1323034" y="2903974"/>
                  <a:pt x="1348973" y="2916697"/>
                  <a:pt x="1376625" y="2924071"/>
                </a:cubicBezTo>
                <a:cubicBezTo>
                  <a:pt x="1399509" y="2930173"/>
                  <a:pt x="1423739" y="2929474"/>
                  <a:pt x="1446963" y="2934119"/>
                </a:cubicBezTo>
                <a:lnTo>
                  <a:pt x="1597688" y="2964264"/>
                </a:lnTo>
                <a:cubicBezTo>
                  <a:pt x="1800035" y="3090731"/>
                  <a:pt x="1523289" y="2928073"/>
                  <a:pt x="1818752" y="3054699"/>
                </a:cubicBezTo>
                <a:cubicBezTo>
                  <a:pt x="1850331" y="3068233"/>
                  <a:pt x="1938198" y="3107169"/>
                  <a:pt x="1969477" y="3114989"/>
                </a:cubicBezTo>
                <a:cubicBezTo>
                  <a:pt x="1995675" y="3121539"/>
                  <a:pt x="2023068" y="3121688"/>
                  <a:pt x="2049864" y="3125038"/>
                </a:cubicBezTo>
                <a:cubicBezTo>
                  <a:pt x="2090057" y="3138436"/>
                  <a:pt x="2129533" y="3154217"/>
                  <a:pt x="2170444" y="3165231"/>
                </a:cubicBezTo>
                <a:cubicBezTo>
                  <a:pt x="2281587" y="3195154"/>
                  <a:pt x="2300894" y="3194240"/>
                  <a:pt x="2401556" y="3205425"/>
                </a:cubicBezTo>
                <a:cubicBezTo>
                  <a:pt x="2438400" y="3215473"/>
                  <a:pt x="2474573" y="3228424"/>
                  <a:pt x="2512088" y="3235570"/>
                </a:cubicBezTo>
                <a:cubicBezTo>
                  <a:pt x="2545155" y="3241868"/>
                  <a:pt x="2579283" y="3240625"/>
                  <a:pt x="2612572" y="3245618"/>
                </a:cubicBezTo>
                <a:cubicBezTo>
                  <a:pt x="2646352" y="3250685"/>
                  <a:pt x="2679076" y="3262230"/>
                  <a:pt x="2713055" y="3265715"/>
                </a:cubicBezTo>
                <a:cubicBezTo>
                  <a:pt x="2809912" y="3275649"/>
                  <a:pt x="2907324" y="3279112"/>
                  <a:pt x="3004458" y="3285811"/>
                </a:cubicBezTo>
                <a:cubicBezTo>
                  <a:pt x="3021205" y="3289161"/>
                  <a:pt x="3038222" y="3291366"/>
                  <a:pt x="3054699" y="3295860"/>
                </a:cubicBezTo>
                <a:cubicBezTo>
                  <a:pt x="3075136" y="3301434"/>
                  <a:pt x="3093817" y="3315250"/>
                  <a:pt x="3114989" y="3315956"/>
                </a:cubicBezTo>
                <a:lnTo>
                  <a:pt x="3356150" y="3305908"/>
                </a:lnTo>
                <a:cubicBezTo>
                  <a:pt x="3390829" y="3292036"/>
                  <a:pt x="3420849" y="3285079"/>
                  <a:pt x="3446585" y="3255666"/>
                </a:cubicBezTo>
                <a:cubicBezTo>
                  <a:pt x="3459446" y="3240968"/>
                  <a:pt x="3466682" y="3222172"/>
                  <a:pt x="3476730" y="3205425"/>
                </a:cubicBezTo>
                <a:cubicBezTo>
                  <a:pt x="3495898" y="3109582"/>
                  <a:pt x="3496462" y="3144042"/>
                  <a:pt x="3446585" y="2994409"/>
                </a:cubicBezTo>
                <a:cubicBezTo>
                  <a:pt x="3427473" y="2937074"/>
                  <a:pt x="3410089" y="2949097"/>
                  <a:pt x="3376247" y="2903974"/>
                </a:cubicBezTo>
                <a:cubicBezTo>
                  <a:pt x="3367259" y="2891991"/>
                  <a:pt x="3364089" y="2876483"/>
                  <a:pt x="3356150" y="2863781"/>
                </a:cubicBezTo>
                <a:cubicBezTo>
                  <a:pt x="3347274" y="2849579"/>
                  <a:pt x="3334621" y="2837948"/>
                  <a:pt x="3326005" y="2823587"/>
                </a:cubicBezTo>
                <a:cubicBezTo>
                  <a:pt x="3314445" y="2804320"/>
                  <a:pt x="3307636" y="2782433"/>
                  <a:pt x="3295860" y="2763297"/>
                </a:cubicBezTo>
                <a:cubicBezTo>
                  <a:pt x="3280759" y="2738758"/>
                  <a:pt x="3263747" y="2715354"/>
                  <a:pt x="3245618" y="2692959"/>
                </a:cubicBezTo>
                <a:cubicBezTo>
                  <a:pt x="3132730" y="2553510"/>
                  <a:pt x="3169406" y="2585557"/>
                  <a:pt x="3084844" y="2522137"/>
                </a:cubicBezTo>
                <a:cubicBezTo>
                  <a:pt x="3078145" y="2508739"/>
                  <a:pt x="3069052" y="2496291"/>
                  <a:pt x="3064748" y="2481943"/>
                </a:cubicBezTo>
                <a:cubicBezTo>
                  <a:pt x="3049579" y="2431379"/>
                  <a:pt x="3060633" y="2419356"/>
                  <a:pt x="3044651" y="2371411"/>
                </a:cubicBezTo>
                <a:cubicBezTo>
                  <a:pt x="3039914" y="2357201"/>
                  <a:pt x="3030117" y="2345126"/>
                  <a:pt x="3024554" y="2331218"/>
                </a:cubicBezTo>
                <a:cubicBezTo>
                  <a:pt x="3016687" y="2311549"/>
                  <a:pt x="3013932" y="2289875"/>
                  <a:pt x="3004458" y="2270928"/>
                </a:cubicBezTo>
                <a:cubicBezTo>
                  <a:pt x="2998906" y="2259823"/>
                  <a:pt x="2948295" y="2186195"/>
                  <a:pt x="2934119" y="2170444"/>
                </a:cubicBezTo>
                <a:cubicBezTo>
                  <a:pt x="2915106" y="2149319"/>
                  <a:pt x="2891826" y="2132151"/>
                  <a:pt x="2873829" y="2110154"/>
                </a:cubicBezTo>
                <a:cubicBezTo>
                  <a:pt x="2861462" y="2095038"/>
                  <a:pt x="2855548" y="2075426"/>
                  <a:pt x="2843684" y="2059912"/>
                </a:cubicBezTo>
                <a:cubicBezTo>
                  <a:pt x="2772458" y="1966771"/>
                  <a:pt x="2769778" y="1965910"/>
                  <a:pt x="2713055" y="1909187"/>
                </a:cubicBezTo>
                <a:cubicBezTo>
                  <a:pt x="2709706" y="1899139"/>
                  <a:pt x="2708262" y="1888238"/>
                  <a:pt x="2703007" y="1879042"/>
                </a:cubicBezTo>
                <a:cubicBezTo>
                  <a:pt x="2679562" y="1838012"/>
                  <a:pt x="2669512" y="1836336"/>
                  <a:pt x="2632669" y="1808704"/>
                </a:cubicBezTo>
                <a:cubicBezTo>
                  <a:pt x="2591443" y="1726253"/>
                  <a:pt x="2640400" y="1804068"/>
                  <a:pt x="2572378" y="1748414"/>
                </a:cubicBezTo>
                <a:cubicBezTo>
                  <a:pt x="2546715" y="1727417"/>
                  <a:pt x="2525486" y="1701521"/>
                  <a:pt x="2502040" y="1678075"/>
                </a:cubicBezTo>
                <a:cubicBezTo>
                  <a:pt x="2491992" y="1668027"/>
                  <a:pt x="2485089" y="1653208"/>
                  <a:pt x="2471895" y="1647930"/>
                </a:cubicBezTo>
                <a:cubicBezTo>
                  <a:pt x="2455148" y="1641231"/>
                  <a:pt x="2437488" y="1636470"/>
                  <a:pt x="2421653" y="1627833"/>
                </a:cubicBezTo>
                <a:cubicBezTo>
                  <a:pt x="2325642" y="1575463"/>
                  <a:pt x="2395792" y="1604134"/>
                  <a:pt x="2321170" y="1557495"/>
                </a:cubicBezTo>
                <a:cubicBezTo>
                  <a:pt x="2308467" y="1549556"/>
                  <a:pt x="2294744" y="1543299"/>
                  <a:pt x="2280976" y="1537398"/>
                </a:cubicBezTo>
                <a:cubicBezTo>
                  <a:pt x="2247873" y="1523211"/>
                  <a:pt x="2229789" y="1524660"/>
                  <a:pt x="2190541" y="1517301"/>
                </a:cubicBezTo>
                <a:cubicBezTo>
                  <a:pt x="2156968" y="1511006"/>
                  <a:pt x="2123751" y="1502821"/>
                  <a:pt x="2090058" y="1497205"/>
                </a:cubicBezTo>
                <a:cubicBezTo>
                  <a:pt x="2069961" y="1493855"/>
                  <a:pt x="2049533" y="1492097"/>
                  <a:pt x="2029767" y="1487156"/>
                </a:cubicBezTo>
                <a:cubicBezTo>
                  <a:pt x="1995358" y="1478554"/>
                  <a:pt x="1952539" y="1460285"/>
                  <a:pt x="1919236" y="1446963"/>
                </a:cubicBezTo>
                <a:cubicBezTo>
                  <a:pt x="1905838" y="1433565"/>
                  <a:pt x="1894460" y="1417783"/>
                  <a:pt x="1879042" y="1406770"/>
                </a:cubicBezTo>
                <a:cubicBezTo>
                  <a:pt x="1847257" y="1384066"/>
                  <a:pt x="1806179" y="1374099"/>
                  <a:pt x="1778559" y="1346479"/>
                </a:cubicBezTo>
                <a:cubicBezTo>
                  <a:pt x="1748414" y="1316334"/>
                  <a:pt x="1714756" y="1289333"/>
                  <a:pt x="1688124" y="1256044"/>
                </a:cubicBezTo>
                <a:cubicBezTo>
                  <a:pt x="1613739" y="1163065"/>
                  <a:pt x="1676794" y="1246480"/>
                  <a:pt x="1587640" y="1105319"/>
                </a:cubicBezTo>
                <a:cubicBezTo>
                  <a:pt x="1568294" y="1074687"/>
                  <a:pt x="1544399" y="1046851"/>
                  <a:pt x="1527350" y="1014884"/>
                </a:cubicBezTo>
                <a:cubicBezTo>
                  <a:pt x="1517381" y="996192"/>
                  <a:pt x="1516019" y="973879"/>
                  <a:pt x="1507253" y="954594"/>
                </a:cubicBezTo>
                <a:cubicBezTo>
                  <a:pt x="1499171" y="936814"/>
                  <a:pt x="1487156" y="921099"/>
                  <a:pt x="1477108" y="904352"/>
                </a:cubicBezTo>
                <a:cubicBezTo>
                  <a:pt x="1473759" y="887605"/>
                  <a:pt x="1470765" y="870782"/>
                  <a:pt x="1467060" y="854110"/>
                </a:cubicBezTo>
                <a:cubicBezTo>
                  <a:pt x="1464064" y="840629"/>
                  <a:pt x="1457011" y="827727"/>
                  <a:pt x="1457011" y="813917"/>
                </a:cubicBezTo>
                <a:cubicBezTo>
                  <a:pt x="1457011" y="767526"/>
                  <a:pt x="1479148" y="652991"/>
                  <a:pt x="1487156" y="612950"/>
                </a:cubicBezTo>
                <a:cubicBezTo>
                  <a:pt x="1497623" y="560614"/>
                  <a:pt x="1494487" y="587289"/>
                  <a:pt x="1507253" y="542611"/>
                </a:cubicBezTo>
                <a:cubicBezTo>
                  <a:pt x="1511047" y="529332"/>
                  <a:pt x="1513508" y="515697"/>
                  <a:pt x="1517302" y="502418"/>
                </a:cubicBezTo>
                <a:cubicBezTo>
                  <a:pt x="1520212" y="492234"/>
                  <a:pt x="1542422" y="487346"/>
                  <a:pt x="1537398" y="462225"/>
                </a:cubicBezTo>
                <a:close/>
              </a:path>
            </a:pathLst>
          </a:custGeom>
          <a:solidFill>
            <a:srgbClr val="D8D97F">
              <a:alpha val="50196"/>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8A23DD6-2290-01F5-4716-C71A6AF0740A}"/>
              </a:ext>
            </a:extLst>
          </p:cNvPr>
          <p:cNvSpPr/>
          <p:nvPr/>
        </p:nvSpPr>
        <p:spPr>
          <a:xfrm>
            <a:off x="6752492" y="4310743"/>
            <a:ext cx="1155561" cy="1286189"/>
          </a:xfrm>
          <a:custGeom>
            <a:avLst/>
            <a:gdLst>
              <a:gd name="connsiteX0" fmla="*/ 1075174 w 1155561"/>
              <a:gd name="connsiteY0" fmla="*/ 0 h 1286189"/>
              <a:gd name="connsiteX1" fmla="*/ 834013 w 1155561"/>
              <a:gd name="connsiteY1" fmla="*/ 20097 h 1286189"/>
              <a:gd name="connsiteX2" fmla="*/ 773723 w 1155561"/>
              <a:gd name="connsiteY2" fmla="*/ 30145 h 1286189"/>
              <a:gd name="connsiteX3" fmla="*/ 683288 w 1155561"/>
              <a:gd name="connsiteY3" fmla="*/ 70338 h 1286189"/>
              <a:gd name="connsiteX4" fmla="*/ 552660 w 1155561"/>
              <a:gd name="connsiteY4" fmla="*/ 110532 h 1286189"/>
              <a:gd name="connsiteX5" fmla="*/ 391886 w 1155561"/>
              <a:gd name="connsiteY5" fmla="*/ 160773 h 1286189"/>
              <a:gd name="connsiteX6" fmla="*/ 140677 w 1155561"/>
              <a:gd name="connsiteY6" fmla="*/ 180870 h 1286189"/>
              <a:gd name="connsiteX7" fmla="*/ 40194 w 1155561"/>
              <a:gd name="connsiteY7" fmla="*/ 211015 h 1286189"/>
              <a:gd name="connsiteX8" fmla="*/ 30145 w 1155561"/>
              <a:gd name="connsiteY8" fmla="*/ 251209 h 1286189"/>
              <a:gd name="connsiteX9" fmla="*/ 0 w 1155561"/>
              <a:gd name="connsiteY9" fmla="*/ 311499 h 1286189"/>
              <a:gd name="connsiteX10" fmla="*/ 20097 w 1155561"/>
              <a:gd name="connsiteY10" fmla="*/ 452176 h 1286189"/>
              <a:gd name="connsiteX11" fmla="*/ 30145 w 1155561"/>
              <a:gd name="connsiteY11" fmla="*/ 502417 h 1286189"/>
              <a:gd name="connsiteX12" fmla="*/ 50242 w 1155561"/>
              <a:gd name="connsiteY12" fmla="*/ 532562 h 1286189"/>
              <a:gd name="connsiteX13" fmla="*/ 70339 w 1155561"/>
              <a:gd name="connsiteY13" fmla="*/ 572756 h 1286189"/>
              <a:gd name="connsiteX14" fmla="*/ 160774 w 1155561"/>
              <a:gd name="connsiteY14" fmla="*/ 643094 h 1286189"/>
              <a:gd name="connsiteX15" fmla="*/ 200967 w 1155561"/>
              <a:gd name="connsiteY15" fmla="*/ 673239 h 1286189"/>
              <a:gd name="connsiteX16" fmla="*/ 231112 w 1155561"/>
              <a:gd name="connsiteY16" fmla="*/ 693336 h 1286189"/>
              <a:gd name="connsiteX17" fmla="*/ 301451 w 1155561"/>
              <a:gd name="connsiteY17" fmla="*/ 773723 h 1286189"/>
              <a:gd name="connsiteX18" fmla="*/ 341644 w 1155561"/>
              <a:gd name="connsiteY18" fmla="*/ 834013 h 1286189"/>
              <a:gd name="connsiteX19" fmla="*/ 371789 w 1155561"/>
              <a:gd name="connsiteY19" fmla="*/ 914400 h 1286189"/>
              <a:gd name="connsiteX20" fmla="*/ 401934 w 1155561"/>
              <a:gd name="connsiteY20" fmla="*/ 944545 h 1286189"/>
              <a:gd name="connsiteX21" fmla="*/ 432079 w 1155561"/>
              <a:gd name="connsiteY21" fmla="*/ 1014883 h 1286189"/>
              <a:gd name="connsiteX22" fmla="*/ 462224 w 1155561"/>
              <a:gd name="connsiteY22" fmla="*/ 1065125 h 1286189"/>
              <a:gd name="connsiteX23" fmla="*/ 472273 w 1155561"/>
              <a:gd name="connsiteY23" fmla="*/ 1115367 h 1286189"/>
              <a:gd name="connsiteX24" fmla="*/ 512466 w 1155561"/>
              <a:gd name="connsiteY24" fmla="*/ 1165609 h 1286189"/>
              <a:gd name="connsiteX25" fmla="*/ 532563 w 1155561"/>
              <a:gd name="connsiteY25" fmla="*/ 1215850 h 1286189"/>
              <a:gd name="connsiteX26" fmla="*/ 542611 w 1155561"/>
              <a:gd name="connsiteY26" fmla="*/ 1245995 h 1286189"/>
              <a:gd name="connsiteX27" fmla="*/ 653143 w 1155561"/>
              <a:gd name="connsiteY27" fmla="*/ 1286189 h 1286189"/>
              <a:gd name="connsiteX28" fmla="*/ 844062 w 1155561"/>
              <a:gd name="connsiteY28" fmla="*/ 1266092 h 1286189"/>
              <a:gd name="connsiteX29" fmla="*/ 934497 w 1155561"/>
              <a:gd name="connsiteY29" fmla="*/ 1205802 h 1286189"/>
              <a:gd name="connsiteX30" fmla="*/ 964642 w 1155561"/>
              <a:gd name="connsiteY30" fmla="*/ 1185705 h 1286189"/>
              <a:gd name="connsiteX31" fmla="*/ 1055077 w 1155561"/>
              <a:gd name="connsiteY31" fmla="*/ 1095270 h 1286189"/>
              <a:gd name="connsiteX32" fmla="*/ 1075174 w 1155561"/>
              <a:gd name="connsiteY32" fmla="*/ 1055077 h 1286189"/>
              <a:gd name="connsiteX33" fmla="*/ 1085222 w 1155561"/>
              <a:gd name="connsiteY33" fmla="*/ 1004835 h 1286189"/>
              <a:gd name="connsiteX34" fmla="*/ 1095271 w 1155561"/>
              <a:gd name="connsiteY34" fmla="*/ 964642 h 1286189"/>
              <a:gd name="connsiteX35" fmla="*/ 1105319 w 1155561"/>
              <a:gd name="connsiteY35" fmla="*/ 582804 h 1286189"/>
              <a:gd name="connsiteX36" fmla="*/ 1135464 w 1155561"/>
              <a:gd name="connsiteY36" fmla="*/ 512466 h 1286189"/>
              <a:gd name="connsiteX37" fmla="*/ 1155561 w 1155561"/>
              <a:gd name="connsiteY37" fmla="*/ 422031 h 1286189"/>
              <a:gd name="connsiteX38" fmla="*/ 1145512 w 1155561"/>
              <a:gd name="connsiteY38" fmla="*/ 180870 h 1286189"/>
              <a:gd name="connsiteX39" fmla="*/ 1115367 w 1155561"/>
              <a:gd name="connsiteY39" fmla="*/ 130628 h 1286189"/>
              <a:gd name="connsiteX40" fmla="*/ 1095271 w 1155561"/>
              <a:gd name="connsiteY40" fmla="*/ 60290 h 1286189"/>
              <a:gd name="connsiteX41" fmla="*/ 1065126 w 1155561"/>
              <a:gd name="connsiteY41" fmla="*/ 40193 h 1286189"/>
              <a:gd name="connsiteX42" fmla="*/ 1075174 w 1155561"/>
              <a:gd name="connsiteY42" fmla="*/ 0 h 128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5561" h="1286189">
                <a:moveTo>
                  <a:pt x="1075174" y="0"/>
                </a:moveTo>
                <a:lnTo>
                  <a:pt x="834013" y="20097"/>
                </a:lnTo>
                <a:cubicBezTo>
                  <a:pt x="813740" y="22124"/>
                  <a:pt x="793051" y="23702"/>
                  <a:pt x="773723" y="30145"/>
                </a:cubicBezTo>
                <a:cubicBezTo>
                  <a:pt x="742428" y="40577"/>
                  <a:pt x="713791" y="57778"/>
                  <a:pt x="683288" y="70338"/>
                </a:cubicBezTo>
                <a:cubicBezTo>
                  <a:pt x="485188" y="151908"/>
                  <a:pt x="691669" y="67759"/>
                  <a:pt x="552660" y="110532"/>
                </a:cubicBezTo>
                <a:cubicBezTo>
                  <a:pt x="412695" y="153599"/>
                  <a:pt x="532578" y="130625"/>
                  <a:pt x="391886" y="160773"/>
                </a:cubicBezTo>
                <a:cubicBezTo>
                  <a:pt x="305003" y="179391"/>
                  <a:pt x="238499" y="175722"/>
                  <a:pt x="140677" y="180870"/>
                </a:cubicBezTo>
                <a:cubicBezTo>
                  <a:pt x="119691" y="185068"/>
                  <a:pt x="56717" y="194492"/>
                  <a:pt x="40194" y="211015"/>
                </a:cubicBezTo>
                <a:cubicBezTo>
                  <a:pt x="30429" y="220780"/>
                  <a:pt x="35274" y="238386"/>
                  <a:pt x="30145" y="251209"/>
                </a:cubicBezTo>
                <a:cubicBezTo>
                  <a:pt x="21800" y="272071"/>
                  <a:pt x="10048" y="291402"/>
                  <a:pt x="0" y="311499"/>
                </a:cubicBezTo>
                <a:cubicBezTo>
                  <a:pt x="6699" y="358391"/>
                  <a:pt x="12709" y="405387"/>
                  <a:pt x="20097" y="452176"/>
                </a:cubicBezTo>
                <a:cubicBezTo>
                  <a:pt x="22761" y="469046"/>
                  <a:pt x="24148" y="486426"/>
                  <a:pt x="30145" y="502417"/>
                </a:cubicBezTo>
                <a:cubicBezTo>
                  <a:pt x="34385" y="513725"/>
                  <a:pt x="44250" y="522077"/>
                  <a:pt x="50242" y="532562"/>
                </a:cubicBezTo>
                <a:cubicBezTo>
                  <a:pt x="57674" y="545568"/>
                  <a:pt x="59747" y="562164"/>
                  <a:pt x="70339" y="572756"/>
                </a:cubicBezTo>
                <a:cubicBezTo>
                  <a:pt x="97343" y="599760"/>
                  <a:pt x="130504" y="619809"/>
                  <a:pt x="160774" y="643094"/>
                </a:cubicBezTo>
                <a:cubicBezTo>
                  <a:pt x="174048" y="653305"/>
                  <a:pt x="187033" y="663949"/>
                  <a:pt x="200967" y="673239"/>
                </a:cubicBezTo>
                <a:cubicBezTo>
                  <a:pt x="211015" y="679938"/>
                  <a:pt x="221943" y="685477"/>
                  <a:pt x="231112" y="693336"/>
                </a:cubicBezTo>
                <a:cubicBezTo>
                  <a:pt x="262310" y="720078"/>
                  <a:pt x="278355" y="740729"/>
                  <a:pt x="301451" y="773723"/>
                </a:cubicBezTo>
                <a:cubicBezTo>
                  <a:pt x="315302" y="793510"/>
                  <a:pt x="341644" y="834013"/>
                  <a:pt x="341644" y="834013"/>
                </a:cubicBezTo>
                <a:cubicBezTo>
                  <a:pt x="349735" y="866376"/>
                  <a:pt x="351581" y="886109"/>
                  <a:pt x="371789" y="914400"/>
                </a:cubicBezTo>
                <a:cubicBezTo>
                  <a:pt x="380049" y="925964"/>
                  <a:pt x="391886" y="934497"/>
                  <a:pt x="401934" y="944545"/>
                </a:cubicBezTo>
                <a:cubicBezTo>
                  <a:pt x="411982" y="967991"/>
                  <a:pt x="420671" y="992067"/>
                  <a:pt x="432079" y="1014883"/>
                </a:cubicBezTo>
                <a:cubicBezTo>
                  <a:pt x="440813" y="1032352"/>
                  <a:pt x="454970" y="1046991"/>
                  <a:pt x="462224" y="1065125"/>
                </a:cubicBezTo>
                <a:cubicBezTo>
                  <a:pt x="468567" y="1080982"/>
                  <a:pt x="464635" y="1100091"/>
                  <a:pt x="472273" y="1115367"/>
                </a:cubicBezTo>
                <a:cubicBezTo>
                  <a:pt x="481864" y="1134550"/>
                  <a:pt x="501432" y="1147218"/>
                  <a:pt x="512466" y="1165609"/>
                </a:cubicBezTo>
                <a:cubicBezTo>
                  <a:pt x="521746" y="1181076"/>
                  <a:pt x="526230" y="1198961"/>
                  <a:pt x="532563" y="1215850"/>
                </a:cubicBezTo>
                <a:cubicBezTo>
                  <a:pt x="536282" y="1225767"/>
                  <a:pt x="534569" y="1239102"/>
                  <a:pt x="542611" y="1245995"/>
                </a:cubicBezTo>
                <a:cubicBezTo>
                  <a:pt x="577110" y="1275566"/>
                  <a:pt x="612084" y="1277978"/>
                  <a:pt x="653143" y="1286189"/>
                </a:cubicBezTo>
                <a:cubicBezTo>
                  <a:pt x="716783" y="1279490"/>
                  <a:pt x="780941" y="1276612"/>
                  <a:pt x="844062" y="1266092"/>
                </a:cubicBezTo>
                <a:cubicBezTo>
                  <a:pt x="899401" y="1256869"/>
                  <a:pt x="894675" y="1239936"/>
                  <a:pt x="934497" y="1205802"/>
                </a:cubicBezTo>
                <a:cubicBezTo>
                  <a:pt x="943666" y="1197943"/>
                  <a:pt x="956103" y="1194244"/>
                  <a:pt x="964642" y="1185705"/>
                </a:cubicBezTo>
                <a:cubicBezTo>
                  <a:pt x="1066866" y="1083481"/>
                  <a:pt x="985912" y="1141381"/>
                  <a:pt x="1055077" y="1095270"/>
                </a:cubicBezTo>
                <a:cubicBezTo>
                  <a:pt x="1061776" y="1081872"/>
                  <a:pt x="1070437" y="1069287"/>
                  <a:pt x="1075174" y="1055077"/>
                </a:cubicBezTo>
                <a:cubicBezTo>
                  <a:pt x="1080575" y="1038874"/>
                  <a:pt x="1081517" y="1021507"/>
                  <a:pt x="1085222" y="1004835"/>
                </a:cubicBezTo>
                <a:cubicBezTo>
                  <a:pt x="1088218" y="991354"/>
                  <a:pt x="1091921" y="978040"/>
                  <a:pt x="1095271" y="964642"/>
                </a:cubicBezTo>
                <a:cubicBezTo>
                  <a:pt x="1098620" y="837363"/>
                  <a:pt x="1094046" y="709627"/>
                  <a:pt x="1105319" y="582804"/>
                </a:cubicBezTo>
                <a:cubicBezTo>
                  <a:pt x="1107577" y="557396"/>
                  <a:pt x="1126747" y="536439"/>
                  <a:pt x="1135464" y="512466"/>
                </a:cubicBezTo>
                <a:cubicBezTo>
                  <a:pt x="1141768" y="495130"/>
                  <a:pt x="1152556" y="437057"/>
                  <a:pt x="1155561" y="422031"/>
                </a:cubicBezTo>
                <a:cubicBezTo>
                  <a:pt x="1152211" y="341644"/>
                  <a:pt x="1156506" y="260572"/>
                  <a:pt x="1145512" y="180870"/>
                </a:cubicBezTo>
                <a:cubicBezTo>
                  <a:pt x="1142843" y="161523"/>
                  <a:pt x="1123299" y="148475"/>
                  <a:pt x="1115367" y="130628"/>
                </a:cubicBezTo>
                <a:cubicBezTo>
                  <a:pt x="1113562" y="126567"/>
                  <a:pt x="1101394" y="67943"/>
                  <a:pt x="1095271" y="60290"/>
                </a:cubicBezTo>
                <a:cubicBezTo>
                  <a:pt x="1087727" y="50860"/>
                  <a:pt x="1075174" y="46892"/>
                  <a:pt x="1065126" y="40193"/>
                </a:cubicBezTo>
                <a:cubicBezTo>
                  <a:pt x="1054018" y="6871"/>
                  <a:pt x="1113693" y="3349"/>
                  <a:pt x="1075174" y="0"/>
                </a:cubicBezTo>
                <a:close/>
              </a:path>
            </a:pathLst>
          </a:custGeom>
          <a:solidFill>
            <a:srgbClr val="D8D97F">
              <a:alpha val="50196"/>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BB71C68-382F-4345-E13A-03A5E5881206}"/>
              </a:ext>
            </a:extLst>
          </p:cNvPr>
          <p:cNvSpPr/>
          <p:nvPr/>
        </p:nvSpPr>
        <p:spPr>
          <a:xfrm>
            <a:off x="3034602" y="1446790"/>
            <a:ext cx="4772967" cy="2948566"/>
          </a:xfrm>
          <a:custGeom>
            <a:avLst/>
            <a:gdLst>
              <a:gd name="connsiteX0" fmla="*/ 20097 w 4772967"/>
              <a:gd name="connsiteY0" fmla="*/ 412155 h 2948566"/>
              <a:gd name="connsiteX1" fmla="*/ 50242 w 4772967"/>
              <a:gd name="connsiteY1" fmla="*/ 341817 h 2948566"/>
              <a:gd name="connsiteX2" fmla="*/ 60290 w 4772967"/>
              <a:gd name="connsiteY2" fmla="*/ 311672 h 2948566"/>
              <a:gd name="connsiteX3" fmla="*/ 90435 w 4772967"/>
              <a:gd name="connsiteY3" fmla="*/ 261430 h 2948566"/>
              <a:gd name="connsiteX4" fmla="*/ 200967 w 4772967"/>
              <a:gd name="connsiteY4" fmla="*/ 100656 h 2948566"/>
              <a:gd name="connsiteX5" fmla="*/ 301451 w 4772967"/>
              <a:gd name="connsiteY5" fmla="*/ 60463 h 2948566"/>
              <a:gd name="connsiteX6" fmla="*/ 622998 w 4772967"/>
              <a:gd name="connsiteY6" fmla="*/ 173 h 2948566"/>
              <a:gd name="connsiteX7" fmla="*/ 924449 w 4772967"/>
              <a:gd name="connsiteY7" fmla="*/ 10221 h 2948566"/>
              <a:gd name="connsiteX8" fmla="*/ 1245996 w 4772967"/>
              <a:gd name="connsiteY8" fmla="*/ 173 h 2948566"/>
              <a:gd name="connsiteX9" fmla="*/ 1657978 w 4772967"/>
              <a:gd name="connsiteY9" fmla="*/ 30318 h 2948566"/>
              <a:gd name="connsiteX10" fmla="*/ 1728317 w 4772967"/>
              <a:gd name="connsiteY10" fmla="*/ 60463 h 2948566"/>
              <a:gd name="connsiteX11" fmla="*/ 1828800 w 4772967"/>
              <a:gd name="connsiteY11" fmla="*/ 110705 h 2948566"/>
              <a:gd name="connsiteX12" fmla="*/ 1858945 w 4772967"/>
              <a:gd name="connsiteY12" fmla="*/ 140850 h 2948566"/>
              <a:gd name="connsiteX13" fmla="*/ 1909187 w 4772967"/>
              <a:gd name="connsiteY13" fmla="*/ 201140 h 2948566"/>
              <a:gd name="connsiteX14" fmla="*/ 1959429 w 4772967"/>
              <a:gd name="connsiteY14" fmla="*/ 221236 h 2948566"/>
              <a:gd name="connsiteX15" fmla="*/ 2080009 w 4772967"/>
              <a:gd name="connsiteY15" fmla="*/ 351865 h 2948566"/>
              <a:gd name="connsiteX16" fmla="*/ 2190541 w 4772967"/>
              <a:gd name="connsiteY16" fmla="*/ 392058 h 2948566"/>
              <a:gd name="connsiteX17" fmla="*/ 2401556 w 4772967"/>
              <a:gd name="connsiteY17" fmla="*/ 382010 h 2948566"/>
              <a:gd name="connsiteX18" fmla="*/ 2873829 w 4772967"/>
              <a:gd name="connsiteY18" fmla="*/ 442300 h 2948566"/>
              <a:gd name="connsiteX19" fmla="*/ 2954216 w 4772967"/>
              <a:gd name="connsiteY19" fmla="*/ 482494 h 2948566"/>
              <a:gd name="connsiteX20" fmla="*/ 3014506 w 4772967"/>
              <a:gd name="connsiteY20" fmla="*/ 492542 h 2948566"/>
              <a:gd name="connsiteX21" fmla="*/ 3255666 w 4772967"/>
              <a:gd name="connsiteY21" fmla="*/ 552832 h 2948566"/>
              <a:gd name="connsiteX22" fmla="*/ 3657600 w 4772967"/>
              <a:gd name="connsiteY22" fmla="*/ 633219 h 2948566"/>
              <a:gd name="connsiteX23" fmla="*/ 3798277 w 4772967"/>
              <a:gd name="connsiteY23" fmla="*/ 703557 h 2948566"/>
              <a:gd name="connsiteX24" fmla="*/ 3878664 w 4772967"/>
              <a:gd name="connsiteY24" fmla="*/ 763847 h 2948566"/>
              <a:gd name="connsiteX25" fmla="*/ 3938954 w 4772967"/>
              <a:gd name="connsiteY25" fmla="*/ 844234 h 2948566"/>
              <a:gd name="connsiteX26" fmla="*/ 3989196 w 4772967"/>
              <a:gd name="connsiteY26" fmla="*/ 914573 h 2948566"/>
              <a:gd name="connsiteX27" fmla="*/ 4069583 w 4772967"/>
              <a:gd name="connsiteY27" fmla="*/ 944718 h 2948566"/>
              <a:gd name="connsiteX28" fmla="*/ 4129873 w 4772967"/>
              <a:gd name="connsiteY28" fmla="*/ 964814 h 2948566"/>
              <a:gd name="connsiteX29" fmla="*/ 4210260 w 4772967"/>
              <a:gd name="connsiteY29" fmla="*/ 984911 h 2948566"/>
              <a:gd name="connsiteX30" fmla="*/ 4340888 w 4772967"/>
              <a:gd name="connsiteY30" fmla="*/ 1025105 h 2948566"/>
              <a:gd name="connsiteX31" fmla="*/ 4511710 w 4772967"/>
              <a:gd name="connsiteY31" fmla="*/ 1135636 h 2948566"/>
              <a:gd name="connsiteX32" fmla="*/ 4551903 w 4772967"/>
              <a:gd name="connsiteY32" fmla="*/ 1195926 h 2948566"/>
              <a:gd name="connsiteX33" fmla="*/ 4561952 w 4772967"/>
              <a:gd name="connsiteY33" fmla="*/ 1236120 h 2948566"/>
              <a:gd name="connsiteX34" fmla="*/ 4602145 w 4772967"/>
              <a:gd name="connsiteY34" fmla="*/ 1346652 h 2948566"/>
              <a:gd name="connsiteX35" fmla="*/ 4632290 w 4772967"/>
              <a:gd name="connsiteY35" fmla="*/ 1396894 h 2948566"/>
              <a:gd name="connsiteX36" fmla="*/ 4662435 w 4772967"/>
              <a:gd name="connsiteY36" fmla="*/ 1457184 h 2948566"/>
              <a:gd name="connsiteX37" fmla="*/ 4742822 w 4772967"/>
              <a:gd name="connsiteY37" fmla="*/ 1587812 h 2948566"/>
              <a:gd name="connsiteX38" fmla="*/ 4772967 w 4772967"/>
              <a:gd name="connsiteY38" fmla="*/ 1698344 h 2948566"/>
              <a:gd name="connsiteX39" fmla="*/ 4712677 w 4772967"/>
              <a:gd name="connsiteY39" fmla="*/ 2150520 h 2948566"/>
              <a:gd name="connsiteX40" fmla="*/ 4642339 w 4772967"/>
              <a:gd name="connsiteY40" fmla="*/ 2311294 h 2948566"/>
              <a:gd name="connsiteX41" fmla="*/ 4602145 w 4772967"/>
              <a:gd name="connsiteY41" fmla="*/ 2391680 h 2948566"/>
              <a:gd name="connsiteX42" fmla="*/ 4572000 w 4772967"/>
              <a:gd name="connsiteY42" fmla="*/ 2462019 h 2948566"/>
              <a:gd name="connsiteX43" fmla="*/ 4541855 w 4772967"/>
              <a:gd name="connsiteY43" fmla="*/ 2512261 h 2948566"/>
              <a:gd name="connsiteX44" fmla="*/ 4511710 w 4772967"/>
              <a:gd name="connsiteY44" fmla="*/ 2612744 h 2948566"/>
              <a:gd name="connsiteX45" fmla="*/ 4501662 w 4772967"/>
              <a:gd name="connsiteY45" fmla="*/ 2783566 h 2948566"/>
              <a:gd name="connsiteX46" fmla="*/ 4431323 w 4772967"/>
              <a:gd name="connsiteY46" fmla="*/ 2833808 h 2948566"/>
              <a:gd name="connsiteX47" fmla="*/ 4340888 w 4772967"/>
              <a:gd name="connsiteY47" fmla="*/ 2863953 h 2948566"/>
              <a:gd name="connsiteX48" fmla="*/ 4290646 w 4772967"/>
              <a:gd name="connsiteY48" fmla="*/ 2884050 h 2948566"/>
              <a:gd name="connsiteX49" fmla="*/ 4009293 w 4772967"/>
              <a:gd name="connsiteY49" fmla="*/ 2914195 h 2948566"/>
              <a:gd name="connsiteX50" fmla="*/ 3858567 w 4772967"/>
              <a:gd name="connsiteY50" fmla="*/ 2944340 h 2948566"/>
              <a:gd name="connsiteX51" fmla="*/ 2853732 w 4772967"/>
              <a:gd name="connsiteY51" fmla="*/ 2914195 h 2948566"/>
              <a:gd name="connsiteX52" fmla="*/ 2773345 w 4772967"/>
              <a:gd name="connsiteY52" fmla="*/ 2894098 h 2948566"/>
              <a:gd name="connsiteX53" fmla="*/ 2461846 w 4772967"/>
              <a:gd name="connsiteY53" fmla="*/ 2874001 h 2948566"/>
              <a:gd name="connsiteX54" fmla="*/ 2270928 w 4772967"/>
              <a:gd name="connsiteY54" fmla="*/ 2803663 h 2948566"/>
              <a:gd name="connsiteX55" fmla="*/ 2170444 w 4772967"/>
              <a:gd name="connsiteY55" fmla="*/ 2753421 h 2948566"/>
              <a:gd name="connsiteX56" fmla="*/ 2100106 w 4772967"/>
              <a:gd name="connsiteY56" fmla="*/ 2733324 h 2948566"/>
              <a:gd name="connsiteX57" fmla="*/ 2029767 w 4772967"/>
              <a:gd name="connsiteY57" fmla="*/ 2693131 h 2948566"/>
              <a:gd name="connsiteX58" fmla="*/ 1929284 w 4772967"/>
              <a:gd name="connsiteY58" fmla="*/ 2673034 h 2948566"/>
              <a:gd name="connsiteX59" fmla="*/ 1848897 w 4772967"/>
              <a:gd name="connsiteY59" fmla="*/ 2652937 h 2948566"/>
              <a:gd name="connsiteX60" fmla="*/ 1728317 w 4772967"/>
              <a:gd name="connsiteY60" fmla="*/ 2592647 h 2948566"/>
              <a:gd name="connsiteX61" fmla="*/ 1647930 w 4772967"/>
              <a:gd name="connsiteY61" fmla="*/ 2542406 h 2948566"/>
              <a:gd name="connsiteX62" fmla="*/ 1567543 w 4772967"/>
              <a:gd name="connsiteY62" fmla="*/ 2492164 h 2948566"/>
              <a:gd name="connsiteX63" fmla="*/ 1547446 w 4772967"/>
              <a:gd name="connsiteY63" fmla="*/ 2421825 h 2948566"/>
              <a:gd name="connsiteX64" fmla="*/ 1517301 w 4772967"/>
              <a:gd name="connsiteY64" fmla="*/ 2381632 h 2948566"/>
              <a:gd name="connsiteX65" fmla="*/ 1477108 w 4772967"/>
              <a:gd name="connsiteY65" fmla="*/ 2271100 h 2948566"/>
              <a:gd name="connsiteX66" fmla="*/ 1467060 w 4772967"/>
              <a:gd name="connsiteY66" fmla="*/ 2240955 h 2948566"/>
              <a:gd name="connsiteX67" fmla="*/ 1436914 w 4772967"/>
              <a:gd name="connsiteY67" fmla="*/ 2210810 h 2948566"/>
              <a:gd name="connsiteX68" fmla="*/ 1426866 w 4772967"/>
              <a:gd name="connsiteY68" fmla="*/ 2170617 h 2948566"/>
              <a:gd name="connsiteX69" fmla="*/ 1406769 w 4772967"/>
              <a:gd name="connsiteY69" fmla="*/ 2140472 h 2948566"/>
              <a:gd name="connsiteX70" fmla="*/ 1386673 w 4772967"/>
              <a:gd name="connsiteY70" fmla="*/ 2100278 h 2948566"/>
              <a:gd name="connsiteX71" fmla="*/ 1356528 w 4772967"/>
              <a:gd name="connsiteY71" fmla="*/ 2060085 h 2948566"/>
              <a:gd name="connsiteX72" fmla="*/ 1306286 w 4772967"/>
              <a:gd name="connsiteY72" fmla="*/ 1989746 h 2948566"/>
              <a:gd name="connsiteX73" fmla="*/ 1286189 w 4772967"/>
              <a:gd name="connsiteY73" fmla="*/ 1929456 h 2948566"/>
              <a:gd name="connsiteX74" fmla="*/ 1276141 w 4772967"/>
              <a:gd name="connsiteY74" fmla="*/ 1869166 h 2948566"/>
              <a:gd name="connsiteX75" fmla="*/ 1245996 w 4772967"/>
              <a:gd name="connsiteY75" fmla="*/ 1839021 h 2948566"/>
              <a:gd name="connsiteX76" fmla="*/ 1235947 w 4772967"/>
              <a:gd name="connsiteY76" fmla="*/ 1808876 h 2948566"/>
              <a:gd name="connsiteX77" fmla="*/ 1095271 w 4772967"/>
              <a:gd name="connsiteY77" fmla="*/ 1708392 h 2948566"/>
              <a:gd name="connsiteX78" fmla="*/ 1065125 w 4772967"/>
              <a:gd name="connsiteY78" fmla="*/ 1688296 h 2948566"/>
              <a:gd name="connsiteX79" fmla="*/ 994787 w 4772967"/>
              <a:gd name="connsiteY79" fmla="*/ 1668199 h 2948566"/>
              <a:gd name="connsiteX80" fmla="*/ 904352 w 4772967"/>
              <a:gd name="connsiteY80" fmla="*/ 1638054 h 2948566"/>
              <a:gd name="connsiteX81" fmla="*/ 813917 w 4772967"/>
              <a:gd name="connsiteY81" fmla="*/ 1587812 h 2948566"/>
              <a:gd name="connsiteX82" fmla="*/ 783772 w 4772967"/>
              <a:gd name="connsiteY82" fmla="*/ 1577764 h 2948566"/>
              <a:gd name="connsiteX83" fmla="*/ 733530 w 4772967"/>
              <a:gd name="connsiteY83" fmla="*/ 1557667 h 2948566"/>
              <a:gd name="connsiteX84" fmla="*/ 693336 w 4772967"/>
              <a:gd name="connsiteY84" fmla="*/ 1537570 h 2948566"/>
              <a:gd name="connsiteX85" fmla="*/ 633046 w 4772967"/>
              <a:gd name="connsiteY85" fmla="*/ 1497377 h 2948566"/>
              <a:gd name="connsiteX86" fmla="*/ 562708 w 4772967"/>
              <a:gd name="connsiteY86" fmla="*/ 1477280 h 2948566"/>
              <a:gd name="connsiteX87" fmla="*/ 512466 w 4772967"/>
              <a:gd name="connsiteY87" fmla="*/ 1427039 h 2948566"/>
              <a:gd name="connsiteX88" fmla="*/ 492369 w 4772967"/>
              <a:gd name="connsiteY88" fmla="*/ 1396894 h 2948566"/>
              <a:gd name="connsiteX89" fmla="*/ 411983 w 4772967"/>
              <a:gd name="connsiteY89" fmla="*/ 1366748 h 2948566"/>
              <a:gd name="connsiteX90" fmla="*/ 321547 w 4772967"/>
              <a:gd name="connsiteY90" fmla="*/ 1326555 h 2948566"/>
              <a:gd name="connsiteX91" fmla="*/ 241161 w 4772967"/>
              <a:gd name="connsiteY91" fmla="*/ 1276313 h 2948566"/>
              <a:gd name="connsiteX92" fmla="*/ 190919 w 4772967"/>
              <a:gd name="connsiteY92" fmla="*/ 1256217 h 2948566"/>
              <a:gd name="connsiteX93" fmla="*/ 110532 w 4772967"/>
              <a:gd name="connsiteY93" fmla="*/ 1185878 h 2948566"/>
              <a:gd name="connsiteX94" fmla="*/ 40194 w 4772967"/>
              <a:gd name="connsiteY94" fmla="*/ 1105491 h 2948566"/>
              <a:gd name="connsiteX95" fmla="*/ 30145 w 4772967"/>
              <a:gd name="connsiteY95" fmla="*/ 1055250 h 2948566"/>
              <a:gd name="connsiteX96" fmla="*/ 20097 w 4772967"/>
              <a:gd name="connsiteY96" fmla="*/ 1015056 h 2948566"/>
              <a:gd name="connsiteX97" fmla="*/ 0 w 4772967"/>
              <a:gd name="connsiteY97" fmla="*/ 653315 h 2948566"/>
              <a:gd name="connsiteX98" fmla="*/ 10049 w 4772967"/>
              <a:gd name="connsiteY98" fmla="*/ 482494 h 2948566"/>
              <a:gd name="connsiteX99" fmla="*/ 20097 w 4772967"/>
              <a:gd name="connsiteY99" fmla="*/ 412155 h 29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772967" h="2948566">
                <a:moveTo>
                  <a:pt x="20097" y="412155"/>
                </a:moveTo>
                <a:cubicBezTo>
                  <a:pt x="26796" y="388709"/>
                  <a:pt x="40768" y="365501"/>
                  <a:pt x="50242" y="341817"/>
                </a:cubicBezTo>
                <a:cubicBezTo>
                  <a:pt x="54176" y="331983"/>
                  <a:pt x="55553" y="321146"/>
                  <a:pt x="60290" y="311672"/>
                </a:cubicBezTo>
                <a:cubicBezTo>
                  <a:pt x="69024" y="294203"/>
                  <a:pt x="81176" y="278626"/>
                  <a:pt x="90435" y="261430"/>
                </a:cubicBezTo>
                <a:cubicBezTo>
                  <a:pt x="124750" y="197703"/>
                  <a:pt x="136813" y="145941"/>
                  <a:pt x="200967" y="100656"/>
                </a:cubicBezTo>
                <a:cubicBezTo>
                  <a:pt x="230439" y="79852"/>
                  <a:pt x="267227" y="71871"/>
                  <a:pt x="301451" y="60463"/>
                </a:cubicBezTo>
                <a:cubicBezTo>
                  <a:pt x="457816" y="8341"/>
                  <a:pt x="446694" y="19762"/>
                  <a:pt x="622998" y="173"/>
                </a:cubicBezTo>
                <a:cubicBezTo>
                  <a:pt x="723482" y="3522"/>
                  <a:pt x="823910" y="10221"/>
                  <a:pt x="924449" y="10221"/>
                </a:cubicBezTo>
                <a:cubicBezTo>
                  <a:pt x="1031684" y="10221"/>
                  <a:pt x="1138775" y="-1556"/>
                  <a:pt x="1245996" y="173"/>
                </a:cubicBezTo>
                <a:cubicBezTo>
                  <a:pt x="1355715" y="1943"/>
                  <a:pt x="1531149" y="18787"/>
                  <a:pt x="1657978" y="30318"/>
                </a:cubicBezTo>
                <a:cubicBezTo>
                  <a:pt x="1681424" y="40366"/>
                  <a:pt x="1705501" y="49055"/>
                  <a:pt x="1728317" y="60463"/>
                </a:cubicBezTo>
                <a:cubicBezTo>
                  <a:pt x="1859741" y="126175"/>
                  <a:pt x="1699732" y="59077"/>
                  <a:pt x="1828800" y="110705"/>
                </a:cubicBezTo>
                <a:cubicBezTo>
                  <a:pt x="1838848" y="120753"/>
                  <a:pt x="1849504" y="130229"/>
                  <a:pt x="1858945" y="140850"/>
                </a:cubicBezTo>
                <a:cubicBezTo>
                  <a:pt x="1876325" y="160402"/>
                  <a:pt x="1888759" y="184798"/>
                  <a:pt x="1909187" y="201140"/>
                </a:cubicBezTo>
                <a:cubicBezTo>
                  <a:pt x="1923272" y="212408"/>
                  <a:pt x="1942682" y="214537"/>
                  <a:pt x="1959429" y="221236"/>
                </a:cubicBezTo>
                <a:cubicBezTo>
                  <a:pt x="1989545" y="256371"/>
                  <a:pt x="2042677" y="321999"/>
                  <a:pt x="2080009" y="351865"/>
                </a:cubicBezTo>
                <a:cubicBezTo>
                  <a:pt x="2105846" y="372534"/>
                  <a:pt x="2164674" y="384668"/>
                  <a:pt x="2190541" y="392058"/>
                </a:cubicBezTo>
                <a:cubicBezTo>
                  <a:pt x="2260879" y="388709"/>
                  <a:pt x="2331232" y="378373"/>
                  <a:pt x="2401556" y="382010"/>
                </a:cubicBezTo>
                <a:cubicBezTo>
                  <a:pt x="2653018" y="395017"/>
                  <a:pt x="2693393" y="406212"/>
                  <a:pt x="2873829" y="442300"/>
                </a:cubicBezTo>
                <a:cubicBezTo>
                  <a:pt x="2900625" y="455698"/>
                  <a:pt x="2926003" y="472418"/>
                  <a:pt x="2954216" y="482494"/>
                </a:cubicBezTo>
                <a:cubicBezTo>
                  <a:pt x="2973403" y="489346"/>
                  <a:pt x="2994665" y="487912"/>
                  <a:pt x="3014506" y="492542"/>
                </a:cubicBezTo>
                <a:cubicBezTo>
                  <a:pt x="3095199" y="511370"/>
                  <a:pt x="3174986" y="533949"/>
                  <a:pt x="3255666" y="552832"/>
                </a:cubicBezTo>
                <a:cubicBezTo>
                  <a:pt x="3460098" y="600678"/>
                  <a:pt x="3470147" y="600139"/>
                  <a:pt x="3657600" y="633219"/>
                </a:cubicBezTo>
                <a:cubicBezTo>
                  <a:pt x="3704492" y="656665"/>
                  <a:pt x="3756335" y="672101"/>
                  <a:pt x="3798277" y="703557"/>
                </a:cubicBezTo>
                <a:lnTo>
                  <a:pt x="3878664" y="763847"/>
                </a:lnTo>
                <a:cubicBezTo>
                  <a:pt x="3914786" y="854151"/>
                  <a:pt x="3875227" y="780507"/>
                  <a:pt x="3938954" y="844234"/>
                </a:cubicBezTo>
                <a:cubicBezTo>
                  <a:pt x="3981311" y="886591"/>
                  <a:pt x="3933819" y="867107"/>
                  <a:pt x="3989196" y="914573"/>
                </a:cubicBezTo>
                <a:cubicBezTo>
                  <a:pt x="4013383" y="935304"/>
                  <a:pt x="4041004" y="936144"/>
                  <a:pt x="4069583" y="944718"/>
                </a:cubicBezTo>
                <a:cubicBezTo>
                  <a:pt x="4089873" y="950805"/>
                  <a:pt x="4109504" y="958994"/>
                  <a:pt x="4129873" y="964814"/>
                </a:cubicBezTo>
                <a:cubicBezTo>
                  <a:pt x="4156431" y="972402"/>
                  <a:pt x="4183702" y="977323"/>
                  <a:pt x="4210260" y="984911"/>
                </a:cubicBezTo>
                <a:cubicBezTo>
                  <a:pt x="4254064" y="997427"/>
                  <a:pt x="4299257" y="1006602"/>
                  <a:pt x="4340888" y="1025105"/>
                </a:cubicBezTo>
                <a:cubicBezTo>
                  <a:pt x="4458930" y="1077568"/>
                  <a:pt x="4452578" y="1076504"/>
                  <a:pt x="4511710" y="1135636"/>
                </a:cubicBezTo>
                <a:cubicBezTo>
                  <a:pt x="4543080" y="1229751"/>
                  <a:pt x="4491690" y="1090554"/>
                  <a:pt x="4551903" y="1195926"/>
                </a:cubicBezTo>
                <a:cubicBezTo>
                  <a:pt x="4558755" y="1207917"/>
                  <a:pt x="4557984" y="1222892"/>
                  <a:pt x="4561952" y="1236120"/>
                </a:cubicBezTo>
                <a:cubicBezTo>
                  <a:pt x="4568985" y="1259562"/>
                  <a:pt x="4590162" y="1322686"/>
                  <a:pt x="4602145" y="1346652"/>
                </a:cubicBezTo>
                <a:cubicBezTo>
                  <a:pt x="4610879" y="1364121"/>
                  <a:pt x="4622938" y="1379748"/>
                  <a:pt x="4632290" y="1396894"/>
                </a:cubicBezTo>
                <a:cubicBezTo>
                  <a:pt x="4643049" y="1416619"/>
                  <a:pt x="4650659" y="1438048"/>
                  <a:pt x="4662435" y="1457184"/>
                </a:cubicBezTo>
                <a:cubicBezTo>
                  <a:pt x="4699469" y="1517364"/>
                  <a:pt x="4720276" y="1523930"/>
                  <a:pt x="4742822" y="1587812"/>
                </a:cubicBezTo>
                <a:cubicBezTo>
                  <a:pt x="4755532" y="1623824"/>
                  <a:pt x="4762919" y="1661500"/>
                  <a:pt x="4772967" y="1698344"/>
                </a:cubicBezTo>
                <a:cubicBezTo>
                  <a:pt x="4767416" y="1773282"/>
                  <a:pt x="4759530" y="2056813"/>
                  <a:pt x="4712677" y="2150520"/>
                </a:cubicBezTo>
                <a:cubicBezTo>
                  <a:pt x="4602911" y="2370054"/>
                  <a:pt x="4737237" y="2094387"/>
                  <a:pt x="4642339" y="2311294"/>
                </a:cubicBezTo>
                <a:cubicBezTo>
                  <a:pt x="4630331" y="2338740"/>
                  <a:pt x="4614814" y="2364532"/>
                  <a:pt x="4602145" y="2391680"/>
                </a:cubicBezTo>
                <a:cubicBezTo>
                  <a:pt x="4591358" y="2414796"/>
                  <a:pt x="4583408" y="2439203"/>
                  <a:pt x="4572000" y="2462019"/>
                </a:cubicBezTo>
                <a:cubicBezTo>
                  <a:pt x="4563266" y="2479488"/>
                  <a:pt x="4549108" y="2494127"/>
                  <a:pt x="4541855" y="2512261"/>
                </a:cubicBezTo>
                <a:cubicBezTo>
                  <a:pt x="4528868" y="2544729"/>
                  <a:pt x="4521758" y="2579250"/>
                  <a:pt x="4511710" y="2612744"/>
                </a:cubicBezTo>
                <a:cubicBezTo>
                  <a:pt x="4508361" y="2669685"/>
                  <a:pt x="4510123" y="2727158"/>
                  <a:pt x="4501662" y="2783566"/>
                </a:cubicBezTo>
                <a:cubicBezTo>
                  <a:pt x="4496113" y="2820557"/>
                  <a:pt x="4456105" y="2821417"/>
                  <a:pt x="4431323" y="2833808"/>
                </a:cubicBezTo>
                <a:cubicBezTo>
                  <a:pt x="4360678" y="2869131"/>
                  <a:pt x="4452817" y="2845299"/>
                  <a:pt x="4340888" y="2863953"/>
                </a:cubicBezTo>
                <a:cubicBezTo>
                  <a:pt x="4324141" y="2870652"/>
                  <a:pt x="4308074" y="2879402"/>
                  <a:pt x="4290646" y="2884050"/>
                </a:cubicBezTo>
                <a:cubicBezTo>
                  <a:pt x="4181386" y="2913186"/>
                  <a:pt x="4135112" y="2907205"/>
                  <a:pt x="4009293" y="2914195"/>
                </a:cubicBezTo>
                <a:cubicBezTo>
                  <a:pt x="3959051" y="2924243"/>
                  <a:pt x="3909802" y="2943857"/>
                  <a:pt x="3858567" y="2944340"/>
                </a:cubicBezTo>
                <a:cubicBezTo>
                  <a:pt x="3160031" y="2950930"/>
                  <a:pt x="3222684" y="2955188"/>
                  <a:pt x="2853732" y="2914195"/>
                </a:cubicBezTo>
                <a:cubicBezTo>
                  <a:pt x="2826936" y="2907496"/>
                  <a:pt x="2800545" y="2898898"/>
                  <a:pt x="2773345" y="2894098"/>
                </a:cubicBezTo>
                <a:cubicBezTo>
                  <a:pt x="2691292" y="2879618"/>
                  <a:pt x="2514527" y="2876396"/>
                  <a:pt x="2461846" y="2874001"/>
                </a:cubicBezTo>
                <a:cubicBezTo>
                  <a:pt x="2386259" y="2848805"/>
                  <a:pt x="2345204" y="2837087"/>
                  <a:pt x="2270928" y="2803663"/>
                </a:cubicBezTo>
                <a:cubicBezTo>
                  <a:pt x="2236778" y="2788296"/>
                  <a:pt x="2205071" y="2767679"/>
                  <a:pt x="2170444" y="2753421"/>
                </a:cubicBezTo>
                <a:cubicBezTo>
                  <a:pt x="2147896" y="2744137"/>
                  <a:pt x="2122519" y="2742929"/>
                  <a:pt x="2100106" y="2733324"/>
                </a:cubicBezTo>
                <a:cubicBezTo>
                  <a:pt x="2075285" y="2722687"/>
                  <a:pt x="2054351" y="2704305"/>
                  <a:pt x="2029767" y="2693131"/>
                </a:cubicBezTo>
                <a:cubicBezTo>
                  <a:pt x="2010928" y="2684568"/>
                  <a:pt x="1942533" y="2675873"/>
                  <a:pt x="1929284" y="2673034"/>
                </a:cubicBezTo>
                <a:cubicBezTo>
                  <a:pt x="1902277" y="2667247"/>
                  <a:pt x="1875100" y="2661671"/>
                  <a:pt x="1848897" y="2652937"/>
                </a:cubicBezTo>
                <a:cubicBezTo>
                  <a:pt x="1795552" y="2635155"/>
                  <a:pt x="1773677" y="2620560"/>
                  <a:pt x="1728317" y="2592647"/>
                </a:cubicBezTo>
                <a:lnTo>
                  <a:pt x="1647930" y="2542406"/>
                </a:lnTo>
                <a:cubicBezTo>
                  <a:pt x="1569165" y="2493936"/>
                  <a:pt x="1625172" y="2530584"/>
                  <a:pt x="1567543" y="2492164"/>
                </a:cubicBezTo>
                <a:cubicBezTo>
                  <a:pt x="1565366" y="2483457"/>
                  <a:pt x="1553855" y="2433041"/>
                  <a:pt x="1547446" y="2421825"/>
                </a:cubicBezTo>
                <a:cubicBezTo>
                  <a:pt x="1539137" y="2407284"/>
                  <a:pt x="1527349" y="2395030"/>
                  <a:pt x="1517301" y="2381632"/>
                </a:cubicBezTo>
                <a:cubicBezTo>
                  <a:pt x="1475081" y="2254968"/>
                  <a:pt x="1519054" y="2382957"/>
                  <a:pt x="1477108" y="2271100"/>
                </a:cubicBezTo>
                <a:cubicBezTo>
                  <a:pt x="1473389" y="2261183"/>
                  <a:pt x="1472935" y="2249768"/>
                  <a:pt x="1467060" y="2240955"/>
                </a:cubicBezTo>
                <a:cubicBezTo>
                  <a:pt x="1459177" y="2229131"/>
                  <a:pt x="1446963" y="2220858"/>
                  <a:pt x="1436914" y="2210810"/>
                </a:cubicBezTo>
                <a:cubicBezTo>
                  <a:pt x="1433565" y="2197412"/>
                  <a:pt x="1432306" y="2183310"/>
                  <a:pt x="1426866" y="2170617"/>
                </a:cubicBezTo>
                <a:cubicBezTo>
                  <a:pt x="1422109" y="2159517"/>
                  <a:pt x="1412761" y="2150958"/>
                  <a:pt x="1406769" y="2140472"/>
                </a:cubicBezTo>
                <a:cubicBezTo>
                  <a:pt x="1399337" y="2127466"/>
                  <a:pt x="1394612" y="2112980"/>
                  <a:pt x="1386673" y="2100278"/>
                </a:cubicBezTo>
                <a:cubicBezTo>
                  <a:pt x="1377797" y="2086076"/>
                  <a:pt x="1365404" y="2074287"/>
                  <a:pt x="1356528" y="2060085"/>
                </a:cubicBezTo>
                <a:cubicBezTo>
                  <a:pt x="1312441" y="1989546"/>
                  <a:pt x="1363753" y="2047213"/>
                  <a:pt x="1306286" y="1989746"/>
                </a:cubicBezTo>
                <a:cubicBezTo>
                  <a:pt x="1299587" y="1969649"/>
                  <a:pt x="1291327" y="1950007"/>
                  <a:pt x="1286189" y="1929456"/>
                </a:cubicBezTo>
                <a:cubicBezTo>
                  <a:pt x="1281248" y="1909690"/>
                  <a:pt x="1284416" y="1887784"/>
                  <a:pt x="1276141" y="1869166"/>
                </a:cubicBezTo>
                <a:cubicBezTo>
                  <a:pt x="1270370" y="1856180"/>
                  <a:pt x="1256044" y="1849069"/>
                  <a:pt x="1245996" y="1839021"/>
                </a:cubicBezTo>
                <a:cubicBezTo>
                  <a:pt x="1242646" y="1828973"/>
                  <a:pt x="1242103" y="1817495"/>
                  <a:pt x="1235947" y="1808876"/>
                </a:cubicBezTo>
                <a:cubicBezTo>
                  <a:pt x="1199977" y="1758519"/>
                  <a:pt x="1146354" y="1742445"/>
                  <a:pt x="1095271" y="1708392"/>
                </a:cubicBezTo>
                <a:cubicBezTo>
                  <a:pt x="1085222" y="1701693"/>
                  <a:pt x="1076338" y="1692781"/>
                  <a:pt x="1065125" y="1688296"/>
                </a:cubicBezTo>
                <a:cubicBezTo>
                  <a:pt x="1042485" y="1679240"/>
                  <a:pt x="1017920" y="1675910"/>
                  <a:pt x="994787" y="1668199"/>
                </a:cubicBezTo>
                <a:cubicBezTo>
                  <a:pt x="881280" y="1630363"/>
                  <a:pt x="1000665" y="1662132"/>
                  <a:pt x="904352" y="1638054"/>
                </a:cubicBezTo>
                <a:cubicBezTo>
                  <a:pt x="872597" y="1619001"/>
                  <a:pt x="847549" y="1602226"/>
                  <a:pt x="813917" y="1587812"/>
                </a:cubicBezTo>
                <a:cubicBezTo>
                  <a:pt x="804182" y="1583640"/>
                  <a:pt x="793689" y="1581483"/>
                  <a:pt x="783772" y="1577764"/>
                </a:cubicBezTo>
                <a:cubicBezTo>
                  <a:pt x="766883" y="1571431"/>
                  <a:pt x="750013" y="1564993"/>
                  <a:pt x="733530" y="1557667"/>
                </a:cubicBezTo>
                <a:cubicBezTo>
                  <a:pt x="719842" y="1551583"/>
                  <a:pt x="706181" y="1545277"/>
                  <a:pt x="693336" y="1537570"/>
                </a:cubicBezTo>
                <a:cubicBezTo>
                  <a:pt x="672625" y="1525143"/>
                  <a:pt x="655960" y="1505015"/>
                  <a:pt x="633046" y="1497377"/>
                </a:cubicBezTo>
                <a:cubicBezTo>
                  <a:pt x="589800" y="1482962"/>
                  <a:pt x="613177" y="1489898"/>
                  <a:pt x="562708" y="1477280"/>
                </a:cubicBezTo>
                <a:cubicBezTo>
                  <a:pt x="513479" y="1378825"/>
                  <a:pt x="574071" y="1476323"/>
                  <a:pt x="512466" y="1427039"/>
                </a:cubicBezTo>
                <a:cubicBezTo>
                  <a:pt x="503036" y="1419495"/>
                  <a:pt x="500908" y="1405433"/>
                  <a:pt x="492369" y="1396894"/>
                </a:cubicBezTo>
                <a:cubicBezTo>
                  <a:pt x="466495" y="1371020"/>
                  <a:pt x="447930" y="1373938"/>
                  <a:pt x="411983" y="1366748"/>
                </a:cubicBezTo>
                <a:cubicBezTo>
                  <a:pt x="245346" y="1266767"/>
                  <a:pt x="454619" y="1385698"/>
                  <a:pt x="321547" y="1326555"/>
                </a:cubicBezTo>
                <a:cubicBezTo>
                  <a:pt x="205519" y="1274987"/>
                  <a:pt x="321833" y="1316648"/>
                  <a:pt x="241161" y="1276313"/>
                </a:cubicBezTo>
                <a:cubicBezTo>
                  <a:pt x="225028" y="1268247"/>
                  <a:pt x="207666" y="1262916"/>
                  <a:pt x="190919" y="1256217"/>
                </a:cubicBezTo>
                <a:cubicBezTo>
                  <a:pt x="91915" y="1157213"/>
                  <a:pt x="207397" y="1268905"/>
                  <a:pt x="110532" y="1185878"/>
                </a:cubicBezTo>
                <a:cubicBezTo>
                  <a:pt x="81697" y="1161162"/>
                  <a:pt x="64399" y="1135748"/>
                  <a:pt x="40194" y="1105491"/>
                </a:cubicBezTo>
                <a:cubicBezTo>
                  <a:pt x="36844" y="1088744"/>
                  <a:pt x="33850" y="1071922"/>
                  <a:pt x="30145" y="1055250"/>
                </a:cubicBezTo>
                <a:cubicBezTo>
                  <a:pt x="27149" y="1041769"/>
                  <a:pt x="20932" y="1028841"/>
                  <a:pt x="20097" y="1015056"/>
                </a:cubicBezTo>
                <a:cubicBezTo>
                  <a:pt x="-5061" y="599932"/>
                  <a:pt x="27278" y="844250"/>
                  <a:pt x="0" y="653315"/>
                </a:cubicBezTo>
                <a:cubicBezTo>
                  <a:pt x="3350" y="596375"/>
                  <a:pt x="5500" y="539351"/>
                  <a:pt x="10049" y="482494"/>
                </a:cubicBezTo>
                <a:cubicBezTo>
                  <a:pt x="17012" y="395460"/>
                  <a:pt x="13398" y="435601"/>
                  <a:pt x="20097" y="412155"/>
                </a:cubicBezTo>
                <a:close/>
              </a:path>
            </a:pathLst>
          </a:custGeom>
          <a:solidFill>
            <a:srgbClr val="E9B683">
              <a:alpha val="50196"/>
            </a:srgb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161BDA7-4444-9565-5B58-CAEDE8151150}"/>
              </a:ext>
            </a:extLst>
          </p:cNvPr>
          <p:cNvCxnSpPr>
            <a:cxnSpLocks/>
          </p:cNvCxnSpPr>
          <p:nvPr/>
        </p:nvCxnSpPr>
        <p:spPr>
          <a:xfrm flipH="1">
            <a:off x="2280976" y="1467059"/>
            <a:ext cx="6682154" cy="7435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AC116C3-8C10-D458-19C9-A467FEFC17A7}"/>
              </a:ext>
            </a:extLst>
          </p:cNvPr>
          <p:cNvCxnSpPr>
            <a:cxnSpLocks/>
          </p:cNvCxnSpPr>
          <p:nvPr/>
        </p:nvCxnSpPr>
        <p:spPr>
          <a:xfrm flipH="1">
            <a:off x="7025473" y="1446790"/>
            <a:ext cx="1937657" cy="13684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622E32-078D-BF9F-1BD7-F6EC70DB62C4}"/>
              </a:ext>
            </a:extLst>
          </p:cNvPr>
          <p:cNvCxnSpPr>
            <a:cxnSpLocks/>
          </p:cNvCxnSpPr>
          <p:nvPr/>
        </p:nvCxnSpPr>
        <p:spPr>
          <a:xfrm flipH="1">
            <a:off x="7606602" y="1467059"/>
            <a:ext cx="1356528" cy="32054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EF814F7-574A-2BA0-D152-5C85BE2E3551}"/>
              </a:ext>
            </a:extLst>
          </p:cNvPr>
          <p:cNvSpPr txBox="1"/>
          <p:nvPr/>
        </p:nvSpPr>
        <p:spPr>
          <a:xfrm>
            <a:off x="8925346" y="608161"/>
            <a:ext cx="2892192" cy="1477328"/>
          </a:xfrm>
          <a:prstGeom prst="rect">
            <a:avLst/>
          </a:prstGeom>
          <a:noFill/>
        </p:spPr>
        <p:txBody>
          <a:bodyPr wrap="square" rtlCol="0">
            <a:spAutoFit/>
          </a:bodyPr>
          <a:lstStyle/>
          <a:p>
            <a:pPr algn="ctr"/>
            <a:r>
              <a:rPr lang="en-US" dirty="0"/>
              <a:t>Many townhouse/condominium parcels </a:t>
            </a:r>
          </a:p>
          <a:p>
            <a:pPr algn="ctr"/>
            <a:r>
              <a:rPr lang="en-US" dirty="0"/>
              <a:t>+ </a:t>
            </a:r>
          </a:p>
          <a:p>
            <a:pPr algn="ctr"/>
            <a:r>
              <a:rPr lang="en-US" dirty="0"/>
              <a:t>separate greenspace parcels</a:t>
            </a:r>
          </a:p>
        </p:txBody>
      </p:sp>
      <p:sp>
        <p:nvSpPr>
          <p:cNvPr id="30" name="TextBox 29">
            <a:extLst>
              <a:ext uri="{FF2B5EF4-FFF2-40B4-BE49-F238E27FC236}">
                <a16:creationId xmlns:a16="http://schemas.microsoft.com/office/drawing/2014/main" id="{29239CAE-49C1-ED5A-A3E8-E060D6D7BA01}"/>
              </a:ext>
            </a:extLst>
          </p:cNvPr>
          <p:cNvSpPr txBox="1"/>
          <p:nvPr/>
        </p:nvSpPr>
        <p:spPr>
          <a:xfrm>
            <a:off x="8965999" y="4630671"/>
            <a:ext cx="2892192" cy="646331"/>
          </a:xfrm>
          <a:prstGeom prst="rect">
            <a:avLst/>
          </a:prstGeom>
          <a:noFill/>
        </p:spPr>
        <p:txBody>
          <a:bodyPr wrap="square" rtlCol="0">
            <a:spAutoFit/>
          </a:bodyPr>
          <a:lstStyle/>
          <a:p>
            <a:pPr algn="ctr"/>
            <a:r>
              <a:rPr lang="en-US" dirty="0"/>
              <a:t>Were combined into a single, multifamily parcel</a:t>
            </a:r>
          </a:p>
        </p:txBody>
      </p:sp>
      <p:cxnSp>
        <p:nvCxnSpPr>
          <p:cNvPr id="31" name="Straight Arrow Connector 30">
            <a:extLst>
              <a:ext uri="{FF2B5EF4-FFF2-40B4-BE49-F238E27FC236}">
                <a16:creationId xmlns:a16="http://schemas.microsoft.com/office/drawing/2014/main" id="{99E8D793-FB01-A3EE-84C7-3899DB2DA503}"/>
              </a:ext>
            </a:extLst>
          </p:cNvPr>
          <p:cNvCxnSpPr>
            <a:cxnSpLocks/>
            <a:endCxn id="5" idx="87"/>
          </p:cNvCxnSpPr>
          <p:nvPr/>
        </p:nvCxnSpPr>
        <p:spPr>
          <a:xfrm flipH="1">
            <a:off x="8219552" y="4872414"/>
            <a:ext cx="705794" cy="3326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74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DEFD1-E30F-D806-6559-4EF1C5FBB6F6}"/>
              </a:ext>
            </a:extLst>
          </p:cNvPr>
          <p:cNvSpPr>
            <a:spLocks noGrp="1"/>
          </p:cNvSpPr>
          <p:nvPr>
            <p:ph type="title"/>
          </p:nvPr>
        </p:nvSpPr>
        <p:spPr>
          <a:xfrm>
            <a:off x="1097280" y="286603"/>
            <a:ext cx="10058400" cy="1450757"/>
          </a:xfrm>
        </p:spPr>
        <p:txBody>
          <a:bodyPr>
            <a:normAutofit/>
          </a:bodyPr>
          <a:lstStyle/>
          <a:p>
            <a:r>
              <a:rPr lang="en-US" dirty="0"/>
              <a:t>Lessons Reminded</a:t>
            </a:r>
          </a:p>
        </p:txBody>
      </p:sp>
      <p:pic>
        <p:nvPicPr>
          <p:cNvPr id="9" name="Graphic 8" descr="Light Bulb and Gear">
            <a:extLst>
              <a:ext uri="{FF2B5EF4-FFF2-40B4-BE49-F238E27FC236}">
                <a16:creationId xmlns:a16="http://schemas.microsoft.com/office/drawing/2014/main" id="{162E5777-5AD2-E330-C5A0-8774D1A9D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992" y="2104325"/>
            <a:ext cx="3094997" cy="3094997"/>
          </a:xfrm>
          <a:prstGeom prst="rect">
            <a:avLst/>
          </a:prstGeom>
        </p:spPr>
      </p:pic>
      <p:sp>
        <p:nvSpPr>
          <p:cNvPr id="3" name="Content Placeholder 2">
            <a:extLst>
              <a:ext uri="{FF2B5EF4-FFF2-40B4-BE49-F238E27FC236}">
                <a16:creationId xmlns:a16="http://schemas.microsoft.com/office/drawing/2014/main" id="{6B4A4246-55BD-F1D9-FE49-B56BDA0B8863}"/>
              </a:ext>
            </a:extLst>
          </p:cNvPr>
          <p:cNvSpPr>
            <a:spLocks noGrp="1"/>
          </p:cNvSpPr>
          <p:nvPr>
            <p:ph idx="1"/>
          </p:nvPr>
        </p:nvSpPr>
        <p:spPr>
          <a:xfrm>
            <a:off x="4639733" y="3033444"/>
            <a:ext cx="6515947" cy="1450757"/>
          </a:xfrm>
        </p:spPr>
        <p:txBody>
          <a:bodyPr vert="horz" lIns="91440" tIns="45720" rIns="91440" bIns="45720" rtlCol="0">
            <a:noAutofit/>
          </a:bodyPr>
          <a:lstStyle/>
          <a:p>
            <a:pPr marL="383540" lvl="1"/>
            <a:endParaRPr lang="en-US" sz="2000" dirty="0"/>
          </a:p>
          <a:p>
            <a:pPr marL="383540" lvl="1"/>
            <a:r>
              <a:rPr lang="en-US" sz="2000" dirty="0"/>
              <a:t>Importance of working with peers knowledgeable of the data</a:t>
            </a:r>
          </a:p>
        </p:txBody>
      </p:sp>
    </p:spTree>
    <p:extLst>
      <p:ext uri="{BB962C8B-B14F-4D97-AF65-F5344CB8AC3E}">
        <p14:creationId xmlns:p14="http://schemas.microsoft.com/office/powerpoint/2010/main" val="757538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BF4327A-3D4D-4F6A-9B0B-A3D5CC4E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0FD3AE7-FBCC-43F0-9C3D-EC56854E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C9F31B76-1539-879F-05E3-72E2AA61E737}"/>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ea typeface="Calibri Light"/>
                <a:cs typeface="Calibri Light"/>
              </a:rPr>
              <a:t>What’s next?</a:t>
            </a:r>
          </a:p>
        </p:txBody>
      </p:sp>
      <p:sp>
        <p:nvSpPr>
          <p:cNvPr id="3" name="Content Placeholder 2">
            <a:extLst>
              <a:ext uri="{FF2B5EF4-FFF2-40B4-BE49-F238E27FC236}">
                <a16:creationId xmlns:a16="http://schemas.microsoft.com/office/drawing/2014/main" id="{6B4A4246-55BD-F1D9-FE49-B56BDA0B8863}"/>
              </a:ext>
            </a:extLst>
          </p:cNvPr>
          <p:cNvSpPr>
            <a:spLocks noGrp="1"/>
          </p:cNvSpPr>
          <p:nvPr>
            <p:ph idx="1"/>
          </p:nvPr>
        </p:nvSpPr>
        <p:spPr>
          <a:xfrm>
            <a:off x="1097279" y="2236304"/>
            <a:ext cx="5977938" cy="3652667"/>
          </a:xfrm>
          <a:effectLst/>
        </p:spPr>
        <p:txBody>
          <a:bodyPr vert="horz" lIns="91440" tIns="45720" rIns="91440" bIns="45720" rtlCol="0">
            <a:normAutofit/>
          </a:bodyPr>
          <a:lstStyle/>
          <a:p>
            <a:r>
              <a:rPr lang="en-US" sz="1800" dirty="0">
                <a:solidFill>
                  <a:srgbClr val="FFFFFF"/>
                </a:solidFill>
              </a:rPr>
              <a:t>Use </a:t>
            </a:r>
            <a:r>
              <a:rPr lang="en-US" sz="1800" b="1" dirty="0">
                <a:solidFill>
                  <a:srgbClr val="FFFFFF"/>
                </a:solidFill>
              </a:rPr>
              <a:t>impervious surface &amp; canopy cover data </a:t>
            </a:r>
            <a:r>
              <a:rPr lang="en-US" sz="1800" dirty="0">
                <a:solidFill>
                  <a:srgbClr val="FFFFFF"/>
                </a:solidFill>
              </a:rPr>
              <a:t>to see relationships to relating density &amp; land uses</a:t>
            </a:r>
          </a:p>
          <a:p>
            <a:r>
              <a:rPr lang="en-US" sz="1800" dirty="0">
                <a:solidFill>
                  <a:srgbClr val="FFFFFF"/>
                </a:solidFill>
              </a:rPr>
              <a:t>Let user </a:t>
            </a:r>
            <a:r>
              <a:rPr lang="en-US" sz="1800" b="1" dirty="0">
                <a:solidFill>
                  <a:srgbClr val="FFFFFF"/>
                </a:solidFill>
              </a:rPr>
              <a:t>see how much land is necessary to support future population </a:t>
            </a:r>
            <a:r>
              <a:rPr lang="en-US" sz="1800" dirty="0">
                <a:solidFill>
                  <a:srgbClr val="FFFFFF"/>
                </a:solidFill>
              </a:rPr>
              <a:t>estimates based on potential development patterns </a:t>
            </a:r>
          </a:p>
          <a:p>
            <a:r>
              <a:rPr lang="en-US" sz="1800" dirty="0">
                <a:solidFill>
                  <a:srgbClr val="FFFFFF"/>
                </a:solidFill>
              </a:rPr>
              <a:t>Outside of the web application, the dataset itself can be useful in other applications, such as looking at homeownership &amp; valuation patterns based on neighborhood associations, special planning areas and demographics</a:t>
            </a:r>
            <a:endParaRPr lang="en-US" sz="1800" dirty="0">
              <a:solidFill>
                <a:srgbClr val="FFFFFF"/>
              </a:solidFill>
              <a:ea typeface="Calibri" panose="020F0502020204030204"/>
              <a:cs typeface="Calibri" panose="020F0502020204030204"/>
            </a:endParaRPr>
          </a:p>
        </p:txBody>
      </p:sp>
      <p:sp>
        <p:nvSpPr>
          <p:cNvPr id="58" name="Rectangle 57">
            <a:extLst>
              <a:ext uri="{FF2B5EF4-FFF2-40B4-BE49-F238E27FC236}">
                <a16:creationId xmlns:a16="http://schemas.microsoft.com/office/drawing/2014/main" id="{76B65676-9307-48DE-BC17-F55230F75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DFFB7076-D65D-9CFB-D8D2-01E53FDB1EF3}"/>
              </a:ext>
            </a:extLst>
          </p:cNvPr>
          <p:cNvPicPr>
            <a:picLocks noChangeAspect="1"/>
          </p:cNvPicPr>
          <p:nvPr/>
        </p:nvPicPr>
        <p:blipFill rotWithShape="1">
          <a:blip r:embed="rId2"/>
          <a:srcRect l="7985" r="-2" b="-2"/>
          <a:stretch/>
        </p:blipFill>
        <p:spPr>
          <a:xfrm>
            <a:off x="7611902" y="10"/>
            <a:ext cx="4578557" cy="3396985"/>
          </a:xfrm>
          <a:prstGeom prst="rect">
            <a:avLst/>
          </a:prstGeom>
        </p:spPr>
      </p:pic>
      <p:sp>
        <p:nvSpPr>
          <p:cNvPr id="60" name="Rectangle 59">
            <a:extLst>
              <a:ext uri="{FF2B5EF4-FFF2-40B4-BE49-F238E27FC236}">
                <a16:creationId xmlns:a16="http://schemas.microsoft.com/office/drawing/2014/main" id="{D2A953E0-9C7B-4E96-AF03-B5506AF8C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3396996"/>
            <a:ext cx="464256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D1909A9-C92D-8AA0-080D-2055E17C1DDE}"/>
              </a:ext>
            </a:extLst>
          </p:cNvPr>
          <p:cNvPicPr>
            <a:picLocks noChangeAspect="1"/>
          </p:cNvPicPr>
          <p:nvPr/>
        </p:nvPicPr>
        <p:blipFill rotWithShape="1">
          <a:blip r:embed="rId3"/>
          <a:srcRect r="6291" b="-3"/>
          <a:stretch/>
        </p:blipFill>
        <p:spPr>
          <a:xfrm>
            <a:off x="7611902" y="3461004"/>
            <a:ext cx="4580097" cy="3396995"/>
          </a:xfrm>
          <a:prstGeom prst="rect">
            <a:avLst/>
          </a:prstGeom>
        </p:spPr>
      </p:pic>
    </p:spTree>
    <p:extLst>
      <p:ext uri="{BB962C8B-B14F-4D97-AF65-F5344CB8AC3E}">
        <p14:creationId xmlns:p14="http://schemas.microsoft.com/office/powerpoint/2010/main" val="3540546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9F31B76-1539-879F-05E3-72E2AA61E737}"/>
              </a:ext>
            </a:extLst>
          </p:cNvPr>
          <p:cNvSpPr>
            <a:spLocks noGrp="1"/>
          </p:cNvSpPr>
          <p:nvPr>
            <p:ph type="title"/>
          </p:nvPr>
        </p:nvSpPr>
        <p:spPr>
          <a:xfrm>
            <a:off x="990932" y="286603"/>
            <a:ext cx="6750987" cy="1450757"/>
          </a:xfrm>
        </p:spPr>
        <p:txBody>
          <a:bodyPr>
            <a:normAutofit/>
          </a:bodyPr>
          <a:lstStyle/>
          <a:p>
            <a:r>
              <a:rPr lang="en-US">
                <a:solidFill>
                  <a:schemeClr val="accent4">
                    <a:lumMod val="75000"/>
                  </a:schemeClr>
                </a:solidFill>
                <a:ea typeface="Calibri Light"/>
                <a:cs typeface="Calibri Light"/>
              </a:rPr>
              <a:t>Resource links</a:t>
            </a:r>
          </a:p>
        </p:txBody>
      </p:sp>
      <p:sp>
        <p:nvSpPr>
          <p:cNvPr id="3" name="Content Placeholder 2">
            <a:extLst>
              <a:ext uri="{FF2B5EF4-FFF2-40B4-BE49-F238E27FC236}">
                <a16:creationId xmlns:a16="http://schemas.microsoft.com/office/drawing/2014/main" id="{6B4A4246-55BD-F1D9-FE49-B56BDA0B8863}"/>
              </a:ext>
            </a:extLst>
          </p:cNvPr>
          <p:cNvSpPr>
            <a:spLocks noGrp="1"/>
          </p:cNvSpPr>
          <p:nvPr>
            <p:ph idx="1"/>
          </p:nvPr>
        </p:nvSpPr>
        <p:spPr>
          <a:xfrm>
            <a:off x="1044204" y="2023962"/>
            <a:ext cx="6697715" cy="4366678"/>
          </a:xfrm>
        </p:spPr>
        <p:txBody>
          <a:bodyPr vert="horz" lIns="91440" tIns="45720" rIns="91440" bIns="45720" rtlCol="0">
            <a:normAutofit/>
          </a:bodyPr>
          <a:lstStyle/>
          <a:p>
            <a:pPr marL="0" indent="0">
              <a:buNone/>
            </a:pPr>
            <a:r>
              <a:rPr lang="en-US" dirty="0"/>
              <a:t>Application </a:t>
            </a:r>
            <a:r>
              <a:rPr lang="en-US" i="1" dirty="0"/>
              <a:t>(Still under development &amp; doing data cleaning):</a:t>
            </a:r>
            <a:r>
              <a:rPr lang="en-US" dirty="0"/>
              <a:t> </a:t>
            </a:r>
            <a:r>
              <a:rPr lang="en-US" dirty="0">
                <a:hlinkClick r:id="rId2"/>
              </a:rPr>
              <a:t>https://cybryant.github.io/LeonParcelTimeAnalysis/</a:t>
            </a:r>
            <a:endParaRPr lang="en-US" dirty="0"/>
          </a:p>
          <a:p>
            <a:pPr marL="0" indent="0">
              <a:buNone/>
            </a:pPr>
            <a:r>
              <a:rPr lang="en-US" dirty="0"/>
              <a:t>GitHub repository with code: </a:t>
            </a:r>
            <a:r>
              <a:rPr lang="en-US" dirty="0">
                <a:hlinkClick r:id="rId3"/>
              </a:rPr>
              <a:t>https://github.com/cybryant/LeonParcelTimeAnalysis</a:t>
            </a:r>
            <a:endParaRPr lang="en-US" dirty="0"/>
          </a:p>
          <a:p>
            <a:pPr marL="0" indent="0">
              <a:buNone/>
            </a:pPr>
            <a:r>
              <a:rPr lang="en-US" dirty="0" err="1"/>
              <a:t>Bulma</a:t>
            </a:r>
            <a:r>
              <a:rPr lang="en-US" dirty="0"/>
              <a:t>: </a:t>
            </a:r>
            <a:r>
              <a:rPr lang="en-US" dirty="0">
                <a:hlinkClick r:id="rId4"/>
              </a:rPr>
              <a:t>bulma.io</a:t>
            </a:r>
            <a:endParaRPr lang="en-US" dirty="0"/>
          </a:p>
          <a:p>
            <a:pPr marL="0" indent="0">
              <a:buNone/>
            </a:pPr>
            <a:r>
              <a:rPr lang="en-US" dirty="0"/>
              <a:t>Spatially Enabled </a:t>
            </a:r>
            <a:r>
              <a:rPr lang="en-US" dirty="0" err="1"/>
              <a:t>Dataframes</a:t>
            </a:r>
            <a:r>
              <a:rPr lang="en-US" dirty="0"/>
              <a:t>: </a:t>
            </a:r>
            <a:r>
              <a:rPr lang="en-US" dirty="0">
                <a:hlinkClick r:id="rId5"/>
              </a:rPr>
              <a:t>https://developers.arcgis.com/python/guide/part1-introduction-to-sedf/</a:t>
            </a:r>
            <a:endParaRPr lang="en-US" dirty="0"/>
          </a:p>
          <a:p>
            <a:pPr marL="0" indent="0">
              <a:buNone/>
            </a:pPr>
            <a:r>
              <a:rPr lang="en-US" dirty="0">
                <a:ea typeface="Calibri"/>
                <a:cs typeface="Calibri"/>
              </a:rPr>
              <a:t>Feel free to reach out! </a:t>
            </a:r>
          </a:p>
          <a:p>
            <a:pPr marL="383540" lvl="1"/>
            <a:r>
              <a:rPr lang="en-US" dirty="0">
                <a:ea typeface="Calibri"/>
                <a:cs typeface="Calibri"/>
                <a:hlinkClick r:id="rId6"/>
              </a:rPr>
              <a:t>cherie657@gmail.com</a:t>
            </a:r>
            <a:r>
              <a:rPr lang="en-US" dirty="0">
                <a:ea typeface="Calibri"/>
                <a:cs typeface="Calibri"/>
              </a:rPr>
              <a:t> or </a:t>
            </a:r>
            <a:r>
              <a:rPr lang="en-US" dirty="0">
                <a:ea typeface="Calibri"/>
                <a:cs typeface="Calibri"/>
                <a:hlinkClick r:id="rId7"/>
              </a:rPr>
              <a:t>cherie.bryant@talgov.com</a:t>
            </a:r>
            <a:endParaRPr lang="en-US" dirty="0">
              <a:ea typeface="Calibri"/>
              <a:cs typeface="Calibri"/>
            </a:endParaRPr>
          </a:p>
          <a:p>
            <a:pPr marL="383540" lvl="1"/>
            <a:r>
              <a:rPr lang="en-US" dirty="0">
                <a:ea typeface="Calibri"/>
                <a:cs typeface="Calibri"/>
              </a:rPr>
              <a:t>(850) 879-8391 (work mobile)</a:t>
            </a:r>
          </a:p>
          <a:p>
            <a:pPr marL="383540" lvl="1"/>
            <a:r>
              <a:rPr lang="en-US" dirty="0">
                <a:ea typeface="Calibri"/>
                <a:cs typeface="Calibri"/>
              </a:rPr>
              <a:t>Linked In</a:t>
            </a:r>
          </a:p>
        </p:txBody>
      </p:sp>
      <p:sp>
        <p:nvSpPr>
          <p:cNvPr id="8" name="Rectangle 7">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0064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line chart&#10;&#10;Description automatically generated">
            <a:extLst>
              <a:ext uri="{FF2B5EF4-FFF2-40B4-BE49-F238E27FC236}">
                <a16:creationId xmlns:a16="http://schemas.microsoft.com/office/drawing/2014/main" id="{741ACAF1-F1AF-24EA-F8CD-D28B246FC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223" y="581003"/>
            <a:ext cx="4169665" cy="5212080"/>
          </a:xfrm>
          <a:prstGeom prst="rect">
            <a:avLst/>
          </a:prstGeom>
        </p:spPr>
      </p:pic>
      <p:pic>
        <p:nvPicPr>
          <p:cNvPr id="16" name="Picture 15" descr="Chart, line chart&#10;&#10;Description automatically generated">
            <a:extLst>
              <a:ext uri="{FF2B5EF4-FFF2-40B4-BE49-F238E27FC236}">
                <a16:creationId xmlns:a16="http://schemas.microsoft.com/office/drawing/2014/main" id="{96B5F6E6-541D-48DD-1D51-0A36B4071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111" y="581003"/>
            <a:ext cx="4169665" cy="5212080"/>
          </a:xfrm>
          <a:prstGeom prst="rect">
            <a:avLst/>
          </a:prstGeom>
        </p:spPr>
      </p:pic>
      <p:sp>
        <p:nvSpPr>
          <p:cNvPr id="20" name="TextBox 19">
            <a:extLst>
              <a:ext uri="{FF2B5EF4-FFF2-40B4-BE49-F238E27FC236}">
                <a16:creationId xmlns:a16="http://schemas.microsoft.com/office/drawing/2014/main" id="{5CF1F914-A14A-7964-2ADA-0F7E173F7C48}"/>
              </a:ext>
            </a:extLst>
          </p:cNvPr>
          <p:cNvSpPr txBox="1"/>
          <p:nvPr/>
        </p:nvSpPr>
        <p:spPr>
          <a:xfrm>
            <a:off x="9153330" y="3428999"/>
            <a:ext cx="1502228" cy="707886"/>
          </a:xfrm>
          <a:prstGeom prst="rect">
            <a:avLst/>
          </a:prstGeom>
          <a:noFill/>
        </p:spPr>
        <p:txBody>
          <a:bodyPr wrap="square" rtlCol="0">
            <a:spAutoFit/>
          </a:bodyPr>
          <a:lstStyle/>
          <a:p>
            <a:r>
              <a:rPr lang="en-US" sz="4000">
                <a:solidFill>
                  <a:schemeClr val="accent1"/>
                </a:solidFill>
                <a:effectLst>
                  <a:outerShdw blurRad="50800" dist="38100" dir="5400000" algn="t" rotWithShape="0">
                    <a:prstClr val="black">
                      <a:alpha val="40000"/>
                    </a:prstClr>
                  </a:outerShdw>
                </a:effectLst>
                <a:latin typeface="+mj-lt"/>
              </a:rPr>
              <a:t>189%</a:t>
            </a:r>
          </a:p>
        </p:txBody>
      </p:sp>
      <p:sp>
        <p:nvSpPr>
          <p:cNvPr id="21" name="TextBox 20">
            <a:extLst>
              <a:ext uri="{FF2B5EF4-FFF2-40B4-BE49-F238E27FC236}">
                <a16:creationId xmlns:a16="http://schemas.microsoft.com/office/drawing/2014/main" id="{4E4C5A55-5AD4-3F93-C72E-DA293DCBC35B}"/>
              </a:ext>
            </a:extLst>
          </p:cNvPr>
          <p:cNvSpPr txBox="1"/>
          <p:nvPr/>
        </p:nvSpPr>
        <p:spPr>
          <a:xfrm>
            <a:off x="3586065" y="3684036"/>
            <a:ext cx="1502228" cy="707886"/>
          </a:xfrm>
          <a:prstGeom prst="rect">
            <a:avLst/>
          </a:prstGeom>
          <a:noFill/>
        </p:spPr>
        <p:txBody>
          <a:bodyPr wrap="square" rtlCol="0">
            <a:spAutoFit/>
          </a:bodyPr>
          <a:lstStyle/>
          <a:p>
            <a:r>
              <a:rPr lang="en-US" sz="4000">
                <a:solidFill>
                  <a:schemeClr val="accent1"/>
                </a:solidFill>
                <a:effectLst>
                  <a:outerShdw blurRad="50800" dist="38100" dir="5400000" algn="t" rotWithShape="0">
                    <a:prstClr val="black">
                      <a:alpha val="40000"/>
                    </a:prstClr>
                  </a:outerShdw>
                </a:effectLst>
                <a:latin typeface="+mj-lt"/>
              </a:rPr>
              <a:t>228%</a:t>
            </a:r>
          </a:p>
        </p:txBody>
      </p:sp>
    </p:spTree>
    <p:extLst>
      <p:ext uri="{BB962C8B-B14F-4D97-AF65-F5344CB8AC3E}">
        <p14:creationId xmlns:p14="http://schemas.microsoft.com/office/powerpoint/2010/main" val="41588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0CD3EA-2773-6A87-CFC7-D5641D5D9B80}"/>
              </a:ext>
            </a:extLst>
          </p:cNvPr>
          <p:cNvSpPr>
            <a:spLocks noGrp="1"/>
          </p:cNvSpPr>
          <p:nvPr>
            <p:ph type="title"/>
          </p:nvPr>
        </p:nvSpPr>
        <p:spPr>
          <a:xfrm>
            <a:off x="1097280" y="286603"/>
            <a:ext cx="10058400" cy="1450757"/>
          </a:xfrm>
        </p:spPr>
        <p:txBody>
          <a:bodyPr>
            <a:normAutofit/>
          </a:bodyPr>
          <a:lstStyle/>
          <a:p>
            <a:r>
              <a:rPr lang="en-US" dirty="0">
                <a:ea typeface="Calibri Light"/>
                <a:cs typeface="Calibri Light"/>
              </a:rPr>
              <a:t>Motivation</a:t>
            </a:r>
            <a:endParaRPr lang="en-US" dirty="0"/>
          </a:p>
        </p:txBody>
      </p:sp>
      <p:graphicFrame>
        <p:nvGraphicFramePr>
          <p:cNvPr id="10" name="Content Placeholder 2">
            <a:extLst>
              <a:ext uri="{FF2B5EF4-FFF2-40B4-BE49-F238E27FC236}">
                <a16:creationId xmlns:a16="http://schemas.microsoft.com/office/drawing/2014/main" id="{34A53D3A-E889-8A78-F6D0-43A269438CAB}"/>
              </a:ext>
            </a:extLst>
          </p:cNvPr>
          <p:cNvGraphicFramePr>
            <a:graphicFrameLocks noGrp="1"/>
          </p:cNvGraphicFramePr>
          <p:nvPr>
            <p:ph idx="1"/>
            <p:extLst>
              <p:ext uri="{D42A27DB-BD31-4B8C-83A1-F6EECF244321}">
                <p14:modId xmlns:p14="http://schemas.microsoft.com/office/powerpoint/2010/main" val="115826565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032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3BC8-A98E-E50C-16F7-C368E37523B1}"/>
              </a:ext>
            </a:extLst>
          </p:cNvPr>
          <p:cNvSpPr>
            <a:spLocks noGrp="1"/>
          </p:cNvSpPr>
          <p:nvPr>
            <p:ph type="title"/>
          </p:nvPr>
        </p:nvSpPr>
        <p:spPr>
          <a:xfrm>
            <a:off x="1097280" y="286603"/>
            <a:ext cx="10058400" cy="1450757"/>
          </a:xfrm>
        </p:spPr>
        <p:txBody>
          <a:bodyPr>
            <a:normAutofit/>
          </a:bodyPr>
          <a:lstStyle/>
          <a:p>
            <a:r>
              <a:rPr lang="en-US" dirty="0">
                <a:ea typeface="Calibri Light"/>
                <a:cs typeface="Calibri Light"/>
              </a:rPr>
              <a:t>Project Goals </a:t>
            </a:r>
            <a:endParaRPr lang="en-US" dirty="0"/>
          </a:p>
        </p:txBody>
      </p:sp>
      <p:sp>
        <p:nvSpPr>
          <p:cNvPr id="13" name="Rectangle: Rounded Corners 12">
            <a:extLst>
              <a:ext uri="{FF2B5EF4-FFF2-40B4-BE49-F238E27FC236}">
                <a16:creationId xmlns:a16="http://schemas.microsoft.com/office/drawing/2014/main" id="{B1AD97DA-8D4E-12C4-CD18-2B50A90404A3}"/>
              </a:ext>
            </a:extLst>
          </p:cNvPr>
          <p:cNvSpPr/>
          <p:nvPr/>
        </p:nvSpPr>
        <p:spPr>
          <a:xfrm>
            <a:off x="6042390" y="2159018"/>
            <a:ext cx="4744275" cy="376839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383540" lvl="1" indent="-171450">
              <a:lnSpc>
                <a:spcPct val="90000"/>
              </a:lnSpc>
              <a:spcBef>
                <a:spcPts val="200"/>
              </a:spcBef>
              <a:spcAft>
                <a:spcPts val="400"/>
              </a:spcAft>
              <a:buFont typeface="Arial"/>
              <a:buChar char="•"/>
            </a:pPr>
            <a:r>
              <a:rPr lang="en-US" sz="2400" dirty="0">
                <a:latin typeface="+mj-lt"/>
              </a:rPr>
              <a:t>Residential units, home-ownership, nonresidential </a:t>
            </a:r>
            <a:r>
              <a:rPr lang="en-US" sz="2400" dirty="0" err="1">
                <a:latin typeface="+mj-lt"/>
              </a:rPr>
              <a:t>ft</a:t>
            </a:r>
            <a:r>
              <a:rPr lang="en-US" sz="2400" baseline="30000" dirty="0" err="1">
                <a:latin typeface="+mj-lt"/>
              </a:rPr>
              <a:t>2</a:t>
            </a:r>
            <a:r>
              <a:rPr lang="en-US" sz="2400" dirty="0">
                <a:latin typeface="+mj-lt"/>
              </a:rPr>
              <a:t>, valuation, &amp; taxes</a:t>
            </a:r>
          </a:p>
          <a:p>
            <a:pPr marL="383540" lvl="1" indent="-171450">
              <a:lnSpc>
                <a:spcPct val="90000"/>
              </a:lnSpc>
              <a:spcBef>
                <a:spcPts val="200"/>
              </a:spcBef>
              <a:spcAft>
                <a:spcPts val="400"/>
              </a:spcAft>
              <a:buFont typeface="Arial"/>
              <a:buChar char="•"/>
            </a:pPr>
            <a:r>
              <a:rPr lang="en-US" sz="2400" dirty="0">
                <a:latin typeface="+mj-lt"/>
              </a:rPr>
              <a:t>Primary land use, tree canopy cover &amp; impervious roadway</a:t>
            </a:r>
          </a:p>
          <a:p>
            <a:pPr marL="383540" lvl="1" indent="-171450">
              <a:lnSpc>
                <a:spcPct val="90000"/>
              </a:lnSpc>
              <a:spcBef>
                <a:spcPts val="200"/>
              </a:spcBef>
              <a:spcAft>
                <a:spcPts val="400"/>
              </a:spcAft>
              <a:buFont typeface="Arial"/>
              <a:buChar char="•"/>
            </a:pPr>
            <a:r>
              <a:rPr lang="en-US" sz="2400" dirty="0">
                <a:latin typeface="+mj-lt"/>
              </a:rPr>
              <a:t>Estimate greenfield acreage needed for projected population &amp; amount of roadway to maintain</a:t>
            </a:r>
          </a:p>
        </p:txBody>
      </p:sp>
      <p:grpSp>
        <p:nvGrpSpPr>
          <p:cNvPr id="15" name="Group 14">
            <a:extLst>
              <a:ext uri="{FF2B5EF4-FFF2-40B4-BE49-F238E27FC236}">
                <a16:creationId xmlns:a16="http://schemas.microsoft.com/office/drawing/2014/main" id="{4352F5EB-7B2A-48F3-8982-566D57484BA9}"/>
              </a:ext>
            </a:extLst>
          </p:cNvPr>
          <p:cNvGrpSpPr/>
          <p:nvPr/>
        </p:nvGrpSpPr>
        <p:grpSpPr>
          <a:xfrm>
            <a:off x="1461049" y="1725128"/>
            <a:ext cx="3935902" cy="3904653"/>
            <a:chOff x="1461049" y="1615476"/>
            <a:chExt cx="3935902" cy="3904653"/>
          </a:xfrm>
        </p:grpSpPr>
        <p:sp>
          <p:nvSpPr>
            <p:cNvPr id="8" name="Freeform: Shape 7">
              <a:extLst>
                <a:ext uri="{FF2B5EF4-FFF2-40B4-BE49-F238E27FC236}">
                  <a16:creationId xmlns:a16="http://schemas.microsoft.com/office/drawing/2014/main" id="{7403C348-4791-BB01-0CC6-2A6D991936C0}"/>
                </a:ext>
              </a:extLst>
            </p:cNvPr>
            <p:cNvSpPr/>
            <p:nvPr/>
          </p:nvSpPr>
          <p:spPr>
            <a:xfrm>
              <a:off x="1461049" y="4359545"/>
              <a:ext cx="3935902" cy="1160584"/>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2800" kern="1200" dirty="0">
                  <a:latin typeface="Calibri Light" panose="020F0302020204030204"/>
                </a:rPr>
                <a:t>A tool to </a:t>
              </a:r>
              <a:r>
                <a:rPr lang="en-US" sz="2800" kern="1200" dirty="0">
                  <a:effectLst>
                    <a:outerShdw blurRad="38100" dist="38100" dir="2700000" algn="tl">
                      <a:srgbClr val="000000">
                        <a:alpha val="43137"/>
                      </a:srgbClr>
                    </a:outerShdw>
                  </a:effectLst>
                  <a:latin typeface="Calibri Light" panose="020F0302020204030204"/>
                </a:rPr>
                <a:t>visualize changes over time </a:t>
              </a:r>
              <a:r>
                <a:rPr lang="en-US" sz="2800" kern="1200" dirty="0">
                  <a:latin typeface="Calibri Light" panose="020F0302020204030204"/>
                </a:rPr>
                <a:t>for key policy topics using 15 years of parcel data</a:t>
              </a:r>
              <a:endParaRPr lang="en-US" sz="2800" kern="1200" dirty="0"/>
            </a:p>
          </p:txBody>
        </p:sp>
        <p:sp>
          <p:nvSpPr>
            <p:cNvPr id="14" name="Rectangle 13" descr="Daily calendar with solid fill">
              <a:extLst>
                <a:ext uri="{FF2B5EF4-FFF2-40B4-BE49-F238E27FC236}">
                  <a16:creationId xmlns:a16="http://schemas.microsoft.com/office/drawing/2014/main" id="{CEFFD2DD-5F17-8184-4EF1-B9723E1C982E}"/>
                </a:ext>
              </a:extLst>
            </p:cNvPr>
            <p:cNvSpPr/>
            <p:nvPr/>
          </p:nvSpPr>
          <p:spPr>
            <a:xfrm>
              <a:off x="1902441" y="1615476"/>
              <a:ext cx="3053118" cy="298639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dirty="0"/>
            </a:p>
          </p:txBody>
        </p:sp>
      </p:grpSp>
    </p:spTree>
    <p:extLst>
      <p:ext uri="{BB962C8B-B14F-4D97-AF65-F5344CB8AC3E}">
        <p14:creationId xmlns:p14="http://schemas.microsoft.com/office/powerpoint/2010/main" val="823618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3BC8-A98E-E50C-16F7-C368E37523B1}"/>
              </a:ext>
            </a:extLst>
          </p:cNvPr>
          <p:cNvSpPr>
            <a:spLocks noGrp="1"/>
          </p:cNvSpPr>
          <p:nvPr>
            <p:ph type="title"/>
          </p:nvPr>
        </p:nvSpPr>
        <p:spPr>
          <a:xfrm>
            <a:off x="1097280" y="286603"/>
            <a:ext cx="10058400" cy="1450757"/>
          </a:xfrm>
        </p:spPr>
        <p:txBody>
          <a:bodyPr>
            <a:normAutofit/>
          </a:bodyPr>
          <a:lstStyle/>
          <a:p>
            <a:r>
              <a:rPr lang="en-US">
                <a:ea typeface="Calibri Light"/>
                <a:cs typeface="Calibri Light"/>
              </a:rPr>
              <a:t>Project Goals </a:t>
            </a:r>
            <a:endParaRPr lang="en-US"/>
          </a:p>
        </p:txBody>
      </p:sp>
      <p:grpSp>
        <p:nvGrpSpPr>
          <p:cNvPr id="3" name="Group 2">
            <a:extLst>
              <a:ext uri="{FF2B5EF4-FFF2-40B4-BE49-F238E27FC236}">
                <a16:creationId xmlns:a16="http://schemas.microsoft.com/office/drawing/2014/main" id="{042E47F0-482F-64EC-9A9C-4BD7B71AE719}"/>
              </a:ext>
            </a:extLst>
          </p:cNvPr>
          <p:cNvGrpSpPr/>
          <p:nvPr/>
        </p:nvGrpSpPr>
        <p:grpSpPr>
          <a:xfrm>
            <a:off x="1329971" y="1936024"/>
            <a:ext cx="3774331" cy="4031145"/>
            <a:chOff x="6634030" y="2424403"/>
            <a:chExt cx="3062412" cy="2500830"/>
          </a:xfrm>
        </p:grpSpPr>
        <p:sp>
          <p:nvSpPr>
            <p:cNvPr id="7" name="Rectangle 6" descr="Checkmark">
              <a:extLst>
                <a:ext uri="{FF2B5EF4-FFF2-40B4-BE49-F238E27FC236}">
                  <a16:creationId xmlns:a16="http://schemas.microsoft.com/office/drawing/2014/main" id="{0A01D7D6-E881-515D-9BF1-6B54D82B841A}"/>
                </a:ext>
              </a:extLst>
            </p:cNvPr>
            <p:cNvSpPr/>
            <p:nvPr/>
          </p:nvSpPr>
          <p:spPr>
            <a:xfrm>
              <a:off x="7003086" y="2424403"/>
              <a:ext cx="2324302" cy="1944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403C348-4791-BB01-0CC6-2A6D991936C0}"/>
                </a:ext>
              </a:extLst>
            </p:cNvPr>
            <p:cNvSpPr/>
            <p:nvPr/>
          </p:nvSpPr>
          <p:spPr>
            <a:xfrm>
              <a:off x="6634030" y="4205233"/>
              <a:ext cx="3062412"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2800" kern="1200" dirty="0">
                  <a:latin typeface="Calibri Light" panose="020F0302020204030204"/>
                </a:rPr>
                <a:t>Python script</a:t>
              </a:r>
              <a:r>
                <a:rPr lang="en-US" sz="2800" dirty="0">
                  <a:latin typeface="Calibri Light" panose="020F0302020204030204"/>
                </a:rPr>
                <a:t> </a:t>
              </a:r>
              <a:r>
                <a:rPr lang="en-US" sz="2800" kern="1200" dirty="0">
                  <a:effectLst>
                    <a:outerShdw blurRad="38100" dist="38100" dir="2700000" algn="tl">
                      <a:srgbClr val="000000">
                        <a:alpha val="43137"/>
                      </a:srgbClr>
                    </a:outerShdw>
                  </a:effectLst>
                  <a:latin typeface="+mj-lt"/>
                </a:rPr>
                <a:t>for easy updates </a:t>
              </a:r>
            </a:p>
          </p:txBody>
        </p:sp>
      </p:grpSp>
      <p:sp>
        <p:nvSpPr>
          <p:cNvPr id="13" name="Rectangle: Rounded Corners 12">
            <a:extLst>
              <a:ext uri="{FF2B5EF4-FFF2-40B4-BE49-F238E27FC236}">
                <a16:creationId xmlns:a16="http://schemas.microsoft.com/office/drawing/2014/main" id="{B1AD97DA-8D4E-12C4-CD18-2B50A90404A3}"/>
              </a:ext>
            </a:extLst>
          </p:cNvPr>
          <p:cNvSpPr/>
          <p:nvPr/>
        </p:nvSpPr>
        <p:spPr>
          <a:xfrm>
            <a:off x="5869670" y="2590481"/>
            <a:ext cx="4961879" cy="298639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383540" lvl="1" indent="-171450">
              <a:lnSpc>
                <a:spcPct val="90000"/>
              </a:lnSpc>
              <a:spcBef>
                <a:spcPts val="200"/>
              </a:spcBef>
              <a:spcAft>
                <a:spcPts val="400"/>
              </a:spcAft>
              <a:buFont typeface="Arial"/>
              <a:buChar char="•"/>
            </a:pPr>
            <a:r>
              <a:rPr lang="en-US" sz="2400" dirty="0">
                <a:latin typeface="+mj-lt"/>
              </a:rPr>
              <a:t>each year when new data is available</a:t>
            </a:r>
          </a:p>
          <a:p>
            <a:pPr marL="383540" lvl="1" indent="-171450">
              <a:lnSpc>
                <a:spcPct val="90000"/>
              </a:lnSpc>
              <a:spcBef>
                <a:spcPts val="200"/>
              </a:spcBef>
              <a:spcAft>
                <a:spcPts val="400"/>
              </a:spcAft>
              <a:buFont typeface="Arial"/>
              <a:buChar char="•"/>
            </a:pPr>
            <a:endParaRPr lang="en-US" sz="2400" dirty="0">
              <a:latin typeface="+mj-lt"/>
              <a:cs typeface="Calibri"/>
            </a:endParaRPr>
          </a:p>
          <a:p>
            <a:pPr marL="383540" lvl="1" indent="-171450">
              <a:lnSpc>
                <a:spcPct val="90000"/>
              </a:lnSpc>
              <a:spcBef>
                <a:spcPts val="200"/>
              </a:spcBef>
              <a:spcAft>
                <a:spcPts val="400"/>
              </a:spcAft>
              <a:buFont typeface="Arial"/>
              <a:buChar char="•"/>
            </a:pPr>
            <a:r>
              <a:rPr lang="en-US" sz="2400" dirty="0">
                <a:latin typeface="+mj-lt"/>
              </a:rPr>
              <a:t>or when discover data can be cleaned or processed better</a:t>
            </a:r>
          </a:p>
        </p:txBody>
      </p:sp>
    </p:spTree>
    <p:extLst>
      <p:ext uri="{BB962C8B-B14F-4D97-AF65-F5344CB8AC3E}">
        <p14:creationId xmlns:p14="http://schemas.microsoft.com/office/powerpoint/2010/main" val="29598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7682A25-42C8-4715-BF21-184A2A338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36F4B7E-3562-9331-8ABB-2ED55ADBA982}"/>
              </a:ext>
            </a:extLst>
          </p:cNvPr>
          <p:cNvSpPr>
            <a:spLocks noGrp="1"/>
          </p:cNvSpPr>
          <p:nvPr>
            <p:ph type="title"/>
          </p:nvPr>
        </p:nvSpPr>
        <p:spPr>
          <a:xfrm>
            <a:off x="8177212" y="634946"/>
            <a:ext cx="3372529" cy="5055904"/>
          </a:xfrm>
        </p:spPr>
        <p:txBody>
          <a:bodyPr anchor="ctr">
            <a:normAutofit/>
          </a:bodyPr>
          <a:lstStyle/>
          <a:p>
            <a:r>
              <a:rPr lang="en-US">
                <a:ea typeface="Calibri Light"/>
                <a:cs typeface="Calibri Light"/>
              </a:rPr>
              <a:t>The Data</a:t>
            </a:r>
          </a:p>
        </p:txBody>
      </p:sp>
      <p:cxnSp>
        <p:nvCxnSpPr>
          <p:cNvPr id="19" name="Straight Connector 18">
            <a:extLst>
              <a:ext uri="{FF2B5EF4-FFF2-40B4-BE49-F238E27FC236}">
                <a16:creationId xmlns:a16="http://schemas.microsoft.com/office/drawing/2014/main" id="{51736393-45A9-49C6-90FF-3486BD4235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3AD8F8B-6BDD-4751-800C-E84F1A8FA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8021D79A-75FF-4A04-80E0-85755EA72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1" name="Content Placeholder 2">
            <a:extLst>
              <a:ext uri="{FF2B5EF4-FFF2-40B4-BE49-F238E27FC236}">
                <a16:creationId xmlns:a16="http://schemas.microsoft.com/office/drawing/2014/main" id="{948F1933-EC5D-9569-F75D-E0F766991788}"/>
              </a:ext>
            </a:extLst>
          </p:cNvPr>
          <p:cNvGraphicFramePr>
            <a:graphicFrameLocks noGrp="1"/>
          </p:cNvGraphicFramePr>
          <p:nvPr>
            <p:ph idx="1"/>
            <p:extLst>
              <p:ext uri="{D42A27DB-BD31-4B8C-83A1-F6EECF244321}">
                <p14:modId xmlns:p14="http://schemas.microsoft.com/office/powerpoint/2010/main" val="2726119573"/>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359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0F6162DA-2FEC-AACB-6F34-2624DFE961D2}"/>
              </a:ext>
            </a:extLst>
          </p:cNvPr>
          <p:cNvGrpSpPr/>
          <p:nvPr/>
        </p:nvGrpSpPr>
        <p:grpSpPr>
          <a:xfrm>
            <a:off x="174593" y="1890490"/>
            <a:ext cx="3529389" cy="2568684"/>
            <a:chOff x="394189" y="1704331"/>
            <a:chExt cx="3529389" cy="2568684"/>
          </a:xfrm>
        </p:grpSpPr>
        <p:sp>
          <p:nvSpPr>
            <p:cNvPr id="2" name="Rectangle 1">
              <a:extLst>
                <a:ext uri="{FF2B5EF4-FFF2-40B4-BE49-F238E27FC236}">
                  <a16:creationId xmlns:a16="http://schemas.microsoft.com/office/drawing/2014/main" id="{734A130A-E356-E53B-9288-2CB46F7AA889}"/>
                </a:ext>
              </a:extLst>
            </p:cNvPr>
            <p:cNvSpPr/>
            <p:nvPr/>
          </p:nvSpPr>
          <p:spPr>
            <a:xfrm rot="3379031">
              <a:off x="2121333" y="1256008"/>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72F6E83-FAAA-8D4B-8D89-228A9D3295E7}"/>
                </a:ext>
              </a:extLst>
            </p:cNvPr>
            <p:cNvSpPr/>
            <p:nvPr/>
          </p:nvSpPr>
          <p:spPr>
            <a:xfrm rot="3379031">
              <a:off x="2479929" y="1799383"/>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DC26058-7B8F-385C-F96B-D93B6F9E9174}"/>
                </a:ext>
              </a:extLst>
            </p:cNvPr>
            <p:cNvSpPr/>
            <p:nvPr/>
          </p:nvSpPr>
          <p:spPr>
            <a:xfrm rot="3379031">
              <a:off x="2836064" y="2333732"/>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5" name="Rectangle 4">
              <a:extLst>
                <a:ext uri="{FF2B5EF4-FFF2-40B4-BE49-F238E27FC236}">
                  <a16:creationId xmlns:a16="http://schemas.microsoft.com/office/drawing/2014/main" id="{5286DA2F-2C84-ED4B-C1A5-56C366A5DA97}"/>
                </a:ext>
              </a:extLst>
            </p:cNvPr>
            <p:cNvSpPr/>
            <p:nvPr/>
          </p:nvSpPr>
          <p:spPr>
            <a:xfrm rot="3379031">
              <a:off x="1558063" y="3185500"/>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D0C5491-DB52-8318-4F03-DFE9D3C0D881}"/>
                </a:ext>
              </a:extLst>
            </p:cNvPr>
            <p:cNvSpPr/>
            <p:nvPr/>
          </p:nvSpPr>
          <p:spPr>
            <a:xfrm rot="3379031">
              <a:off x="1200288" y="2646228"/>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B50E53A-545B-08BC-F8B4-594FFCE3B03D}"/>
                </a:ext>
              </a:extLst>
            </p:cNvPr>
            <p:cNvSpPr/>
            <p:nvPr/>
          </p:nvSpPr>
          <p:spPr>
            <a:xfrm rot="3379031">
              <a:off x="842512" y="2109417"/>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B994AF67-31D6-5914-94E0-E83676DF0FF3}"/>
              </a:ext>
            </a:extLst>
          </p:cNvPr>
          <p:cNvGrpSpPr/>
          <p:nvPr/>
        </p:nvGrpSpPr>
        <p:grpSpPr>
          <a:xfrm>
            <a:off x="4308781" y="1029246"/>
            <a:ext cx="3526108" cy="3429928"/>
            <a:chOff x="4937179" y="1073567"/>
            <a:chExt cx="3526108" cy="3429928"/>
          </a:xfrm>
        </p:grpSpPr>
        <p:sp>
          <p:nvSpPr>
            <p:cNvPr id="15" name="Rectangle 14">
              <a:extLst>
                <a:ext uri="{FF2B5EF4-FFF2-40B4-BE49-F238E27FC236}">
                  <a16:creationId xmlns:a16="http://schemas.microsoft.com/office/drawing/2014/main" id="{9E538855-EEEA-E7B3-30BC-EBCB42313F45}"/>
                </a:ext>
              </a:extLst>
            </p:cNvPr>
            <p:cNvSpPr/>
            <p:nvPr/>
          </p:nvSpPr>
          <p:spPr>
            <a:xfrm rot="3379031">
              <a:off x="5824174" y="1397018"/>
              <a:ext cx="2182740" cy="1535837"/>
            </a:xfrm>
            <a:prstGeom prst="rect">
              <a:avLst/>
            </a:prstGeom>
            <a:solidFill>
              <a:schemeClr val="accent6">
                <a:alpha val="50196"/>
              </a:schemeClr>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BA0E7F2-FB6D-2EA4-CADA-0A453AD75ED9}"/>
                </a:ext>
              </a:extLst>
            </p:cNvPr>
            <p:cNvSpPr/>
            <p:nvPr/>
          </p:nvSpPr>
          <p:spPr>
            <a:xfrm rot="3379031">
              <a:off x="6102695" y="3415980"/>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C8153B1-4073-F028-0F78-1E5BAF1FBD1F}"/>
                </a:ext>
              </a:extLst>
            </p:cNvPr>
            <p:cNvSpPr/>
            <p:nvPr/>
          </p:nvSpPr>
          <p:spPr>
            <a:xfrm rot="3379031">
              <a:off x="5743278" y="2876708"/>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71EF1F0-6415-DAFF-D2DD-B5EBF1609BAB}"/>
                </a:ext>
              </a:extLst>
            </p:cNvPr>
            <p:cNvSpPr/>
            <p:nvPr/>
          </p:nvSpPr>
          <p:spPr>
            <a:xfrm rot="3379031">
              <a:off x="5385502" y="2339897"/>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52D6195-B8CA-1D82-89AD-5870B7F56ED7}"/>
                </a:ext>
              </a:extLst>
            </p:cNvPr>
            <p:cNvSpPr/>
            <p:nvPr/>
          </p:nvSpPr>
          <p:spPr>
            <a:xfrm rot="3379031">
              <a:off x="7375773" y="2572216"/>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EC88CBCD-2F6B-40F5-CDEC-C98EB72FB733}"/>
              </a:ext>
            </a:extLst>
          </p:cNvPr>
          <p:cNvGrpSpPr/>
          <p:nvPr/>
        </p:nvGrpSpPr>
        <p:grpSpPr>
          <a:xfrm>
            <a:off x="8439688" y="1571461"/>
            <a:ext cx="3529389" cy="2887713"/>
            <a:chOff x="8906897" y="1710899"/>
            <a:chExt cx="3529389" cy="2887713"/>
          </a:xfrm>
        </p:grpSpPr>
        <p:sp>
          <p:nvSpPr>
            <p:cNvPr id="22" name="Rectangle 21">
              <a:extLst>
                <a:ext uri="{FF2B5EF4-FFF2-40B4-BE49-F238E27FC236}">
                  <a16:creationId xmlns:a16="http://schemas.microsoft.com/office/drawing/2014/main" id="{7FE6906D-BCE5-E084-1BDD-482B878C6CBC}"/>
                </a:ext>
              </a:extLst>
            </p:cNvPr>
            <p:cNvSpPr/>
            <p:nvPr/>
          </p:nvSpPr>
          <p:spPr>
            <a:xfrm rot="3379031">
              <a:off x="10634041" y="1262576"/>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37C27FE-6075-FCFE-D3D3-31ED64EDEEC8}"/>
                </a:ext>
              </a:extLst>
            </p:cNvPr>
            <p:cNvSpPr/>
            <p:nvPr/>
          </p:nvSpPr>
          <p:spPr>
            <a:xfrm rot="3379031">
              <a:off x="10992637" y="1805951"/>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1E72CAD-1430-1629-C156-78439A9B5C6B}"/>
                </a:ext>
              </a:extLst>
            </p:cNvPr>
            <p:cNvSpPr/>
            <p:nvPr/>
          </p:nvSpPr>
          <p:spPr>
            <a:xfrm rot="3379031">
              <a:off x="11348772" y="2340300"/>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5" name="Rectangle 24">
              <a:extLst>
                <a:ext uri="{FF2B5EF4-FFF2-40B4-BE49-F238E27FC236}">
                  <a16:creationId xmlns:a16="http://schemas.microsoft.com/office/drawing/2014/main" id="{9FC8E977-6B16-61AF-0D2A-7236AFD851FE}"/>
                </a:ext>
              </a:extLst>
            </p:cNvPr>
            <p:cNvSpPr/>
            <p:nvPr/>
          </p:nvSpPr>
          <p:spPr>
            <a:xfrm rot="3379031">
              <a:off x="9592097" y="4086344"/>
              <a:ext cx="639192" cy="385344"/>
            </a:xfrm>
            <a:prstGeom prst="rect">
              <a:avLst/>
            </a:prstGeom>
            <a:solidFill>
              <a:srgbClr val="B3B435">
                <a:alpha val="50196"/>
              </a:srgbClr>
            </a:solidFill>
            <a:ln w="95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618DFA4-A84F-8DD8-0DEF-A786BA22CF44}"/>
                </a:ext>
              </a:extLst>
            </p:cNvPr>
            <p:cNvSpPr/>
            <p:nvPr/>
          </p:nvSpPr>
          <p:spPr>
            <a:xfrm rot="3379031">
              <a:off x="9712996" y="2652796"/>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3AA84C1-820C-0373-7EC2-0FBA1770AF41}"/>
                </a:ext>
              </a:extLst>
            </p:cNvPr>
            <p:cNvSpPr/>
            <p:nvPr/>
          </p:nvSpPr>
          <p:spPr>
            <a:xfrm rot="3379031">
              <a:off x="9355220" y="2115985"/>
              <a:ext cx="639192" cy="1535837"/>
            </a:xfrm>
            <a:prstGeom prst="rect">
              <a:avLst/>
            </a:prstGeom>
            <a:solidFill>
              <a:schemeClr val="accent2"/>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6B3673C-8783-2503-56FD-DC96E0DAFA00}"/>
                </a:ext>
              </a:extLst>
            </p:cNvPr>
            <p:cNvSpPr/>
            <p:nvPr/>
          </p:nvSpPr>
          <p:spPr>
            <a:xfrm rot="3379031">
              <a:off x="9908265" y="3869244"/>
              <a:ext cx="639192" cy="385344"/>
            </a:xfrm>
            <a:prstGeom prst="rect">
              <a:avLst/>
            </a:prstGeom>
            <a:solidFill>
              <a:srgbClr val="B3B435">
                <a:alpha val="50196"/>
              </a:srgbClr>
            </a:solidFill>
            <a:ln w="95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5075169-20D7-B409-B06A-87D07E33EA5F}"/>
                </a:ext>
              </a:extLst>
            </p:cNvPr>
            <p:cNvSpPr/>
            <p:nvPr/>
          </p:nvSpPr>
          <p:spPr>
            <a:xfrm rot="3379031">
              <a:off x="10231918" y="3649164"/>
              <a:ext cx="639192" cy="385344"/>
            </a:xfrm>
            <a:prstGeom prst="rect">
              <a:avLst/>
            </a:prstGeom>
            <a:solidFill>
              <a:srgbClr val="B3B435">
                <a:alpha val="50196"/>
              </a:srgbClr>
            </a:solidFill>
            <a:ln w="95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DC3B945-E569-FABC-4797-12C033CC7385}"/>
                </a:ext>
              </a:extLst>
            </p:cNvPr>
            <p:cNvSpPr/>
            <p:nvPr/>
          </p:nvSpPr>
          <p:spPr>
            <a:xfrm rot="3379031">
              <a:off x="10547805" y="3445820"/>
              <a:ext cx="639192" cy="385344"/>
            </a:xfrm>
            <a:prstGeom prst="rect">
              <a:avLst/>
            </a:prstGeom>
            <a:solidFill>
              <a:srgbClr val="B3B435">
                <a:alpha val="50196"/>
              </a:srgbClr>
            </a:solidFill>
            <a:ln w="95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4" name="Straight Arrow Connector 33">
            <a:extLst>
              <a:ext uri="{FF2B5EF4-FFF2-40B4-BE49-F238E27FC236}">
                <a16:creationId xmlns:a16="http://schemas.microsoft.com/office/drawing/2014/main" id="{D72DEFFB-2CA7-7E1F-75D9-2175A55C8F83}"/>
              </a:ext>
            </a:extLst>
          </p:cNvPr>
          <p:cNvCxnSpPr/>
          <p:nvPr/>
        </p:nvCxnSpPr>
        <p:spPr>
          <a:xfrm>
            <a:off x="518160" y="5466080"/>
            <a:ext cx="11115040" cy="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164E25F0-7F94-3E05-E028-890A9B1A7430}"/>
              </a:ext>
            </a:extLst>
          </p:cNvPr>
          <p:cNvSpPr/>
          <p:nvPr/>
        </p:nvSpPr>
        <p:spPr>
          <a:xfrm>
            <a:off x="5216490" y="5385383"/>
            <a:ext cx="1759021" cy="646331"/>
          </a:xfrm>
          <a:prstGeom prst="rect">
            <a:avLst/>
          </a:prstGeom>
          <a:noFill/>
        </p:spPr>
        <p:txBody>
          <a:bodyPr wrap="square" lIns="91440" tIns="45720" rIns="91440" bIns="45720">
            <a:spAutoFit/>
          </a:bodyPr>
          <a:lstStyle/>
          <a:p>
            <a:pPr algn="ctr"/>
            <a:r>
              <a:rPr lang="en-US" sz="3600" b="0" cap="none" spc="0" dirty="0">
                <a:ln w="0"/>
                <a:gradFill>
                  <a:gsLst>
                    <a:gs pos="21000">
                      <a:srgbClr val="53575C"/>
                    </a:gs>
                    <a:gs pos="88000">
                      <a:srgbClr val="C5C7CA"/>
                    </a:gs>
                  </a:gsLst>
                  <a:lin ang="5400000"/>
                </a:gradFill>
                <a:effectLst/>
              </a:rPr>
              <a:t>time</a:t>
            </a:r>
          </a:p>
        </p:txBody>
      </p:sp>
      <p:sp>
        <p:nvSpPr>
          <p:cNvPr id="36" name="TextBox 35">
            <a:extLst>
              <a:ext uri="{FF2B5EF4-FFF2-40B4-BE49-F238E27FC236}">
                <a16:creationId xmlns:a16="http://schemas.microsoft.com/office/drawing/2014/main" id="{344961B9-18D2-AC6A-F94D-7747596B2417}"/>
              </a:ext>
            </a:extLst>
          </p:cNvPr>
          <p:cNvSpPr txBox="1"/>
          <p:nvPr/>
        </p:nvSpPr>
        <p:spPr>
          <a:xfrm>
            <a:off x="4047389" y="602766"/>
            <a:ext cx="1746504" cy="646331"/>
          </a:xfrm>
          <a:prstGeom prst="rect">
            <a:avLst/>
          </a:prstGeom>
          <a:noFill/>
        </p:spPr>
        <p:txBody>
          <a:bodyPr wrap="none" rtlCol="0">
            <a:spAutoFit/>
          </a:bodyPr>
          <a:lstStyle/>
          <a:p>
            <a:pPr algn="ctr"/>
            <a:r>
              <a:rPr lang="en-US" dirty="0">
                <a:solidFill>
                  <a:schemeClr val="tx1">
                    <a:lumMod val="65000"/>
                    <a:lumOff val="35000"/>
                  </a:schemeClr>
                </a:solidFill>
              </a:rPr>
              <a:t>combine and/or </a:t>
            </a:r>
          </a:p>
          <a:p>
            <a:pPr algn="ctr"/>
            <a:r>
              <a:rPr lang="en-US" dirty="0">
                <a:solidFill>
                  <a:schemeClr val="tx1">
                    <a:lumMod val="65000"/>
                    <a:lumOff val="35000"/>
                  </a:schemeClr>
                </a:solidFill>
              </a:rPr>
              <a:t>expand</a:t>
            </a:r>
          </a:p>
        </p:txBody>
      </p:sp>
      <p:sp>
        <p:nvSpPr>
          <p:cNvPr id="37" name="TextBox 36">
            <a:extLst>
              <a:ext uri="{FF2B5EF4-FFF2-40B4-BE49-F238E27FC236}">
                <a16:creationId xmlns:a16="http://schemas.microsoft.com/office/drawing/2014/main" id="{B0C1C49D-B57C-FE2F-76ED-CF49D7557874}"/>
              </a:ext>
            </a:extLst>
          </p:cNvPr>
          <p:cNvSpPr txBox="1"/>
          <p:nvPr/>
        </p:nvSpPr>
        <p:spPr>
          <a:xfrm>
            <a:off x="10657914" y="3892020"/>
            <a:ext cx="1087157" cy="369332"/>
          </a:xfrm>
          <a:prstGeom prst="rect">
            <a:avLst/>
          </a:prstGeom>
          <a:noFill/>
        </p:spPr>
        <p:txBody>
          <a:bodyPr wrap="none" rtlCol="0">
            <a:spAutoFit/>
          </a:bodyPr>
          <a:lstStyle/>
          <a:p>
            <a:pPr algn="ctr"/>
            <a:r>
              <a:rPr lang="en-US" dirty="0">
                <a:solidFill>
                  <a:schemeClr val="tx1">
                    <a:lumMod val="65000"/>
                    <a:lumOff val="35000"/>
                  </a:schemeClr>
                </a:solidFill>
              </a:rPr>
              <a:t>subdivide</a:t>
            </a:r>
          </a:p>
        </p:txBody>
      </p:sp>
    </p:spTree>
    <p:extLst>
      <p:ext uri="{BB962C8B-B14F-4D97-AF65-F5344CB8AC3E}">
        <p14:creationId xmlns:p14="http://schemas.microsoft.com/office/powerpoint/2010/main" val="224691897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29946ae-d974-4d2d-adc2-89ee628fa71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12C8880DC4524597181D9830798484" ma:contentTypeVersion="14" ma:contentTypeDescription="Create a new document." ma:contentTypeScope="" ma:versionID="96d45730f1f72894f8d01594d83f55f3">
  <xsd:schema xmlns:xsd="http://www.w3.org/2001/XMLSchema" xmlns:xs="http://www.w3.org/2001/XMLSchema" xmlns:p="http://schemas.microsoft.com/office/2006/metadata/properties" xmlns:ns3="a29946ae-d974-4d2d-adc2-89ee628fa71b" xmlns:ns4="ec0cca48-f3bf-4a37-bb50-a265c16043d7" targetNamespace="http://schemas.microsoft.com/office/2006/metadata/properties" ma:root="true" ma:fieldsID="5d737db81d2d1790dbe921d2a494d001" ns3:_="" ns4:_="">
    <xsd:import namespace="a29946ae-d974-4d2d-adc2-89ee628fa71b"/>
    <xsd:import namespace="ec0cca48-f3bf-4a37-bb50-a265c16043d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_activity" minOccurs="0"/>
                <xsd:element ref="ns3:MediaLengthInSecond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9946ae-d974-4d2d-adc2-89ee628fa7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0cca48-f3bf-4a37-bb50-a265c16043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470268-39D7-4138-8A08-8BC9CB4DD410}">
  <ds:schemaRefs>
    <ds:schemaRef ds:uri="http://purl.org/dc/terms/"/>
    <ds:schemaRef ds:uri="ec0cca48-f3bf-4a37-bb50-a265c16043d7"/>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a29946ae-d974-4d2d-adc2-89ee628fa71b"/>
    <ds:schemaRef ds:uri="http://www.w3.org/XML/1998/namespace"/>
    <ds:schemaRef ds:uri="http://purl.org/dc/elements/1.1/"/>
  </ds:schemaRefs>
</ds:datastoreItem>
</file>

<file path=customXml/itemProps2.xml><?xml version="1.0" encoding="utf-8"?>
<ds:datastoreItem xmlns:ds="http://schemas.openxmlformats.org/officeDocument/2006/customXml" ds:itemID="{5464A761-7807-41B2-88F8-AE0F3E035C1E}">
  <ds:schemaRefs>
    <ds:schemaRef ds:uri="a29946ae-d974-4d2d-adc2-89ee628fa71b"/>
    <ds:schemaRef ds:uri="ec0cca48-f3bf-4a37-bb50-a265c16043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FC56B35-3F58-4E3B-B780-1F8B0CC92B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1685</TotalTime>
  <Words>1820</Words>
  <Application>Microsoft Office PowerPoint</Application>
  <PresentationFormat>Widescreen</PresentationFormat>
  <Paragraphs>227</Paragraphs>
  <Slides>35</Slides>
  <Notes>24</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Retrospect</vt:lpstr>
      <vt:lpstr>Hexagram Bin Analysis of Growth Trends Using Annual Parcel Data from Tallahassee, Florida 2009-2022</vt:lpstr>
      <vt:lpstr>Overview</vt:lpstr>
      <vt:lpstr>Who am I?</vt:lpstr>
      <vt:lpstr>PowerPoint Presentation</vt:lpstr>
      <vt:lpstr>Motivation</vt:lpstr>
      <vt:lpstr>Project Goals </vt:lpstr>
      <vt:lpstr>Project Goals </vt:lpstr>
      <vt:lpstr>The Data</vt:lpstr>
      <vt:lpstr>PowerPoint Presentation</vt:lpstr>
      <vt:lpstr>PowerPoint Presentation</vt:lpstr>
      <vt:lpstr>PowerPoint Presentation</vt:lpstr>
      <vt:lpstr>What I hope you’ll find useful</vt:lpstr>
      <vt:lpstr>Why a custom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Workflow</vt:lpstr>
      <vt:lpstr>PowerPoint Presentation</vt:lpstr>
      <vt:lpstr>Challenge </vt:lpstr>
      <vt:lpstr>Challenge </vt:lpstr>
      <vt:lpstr>Lessons Learned</vt:lpstr>
      <vt:lpstr>PowerPoint Presentation</vt:lpstr>
      <vt:lpstr>Lessons Reminded</vt:lpstr>
      <vt:lpstr>What’s next?</vt:lpstr>
      <vt:lpstr>Resource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Bryant, Cherie</dc:creator>
  <cp:lastModifiedBy>Bryant, Cherie</cp:lastModifiedBy>
  <cp:revision>296</cp:revision>
  <dcterms:created xsi:type="dcterms:W3CDTF">2023-09-27T14:03:12Z</dcterms:created>
  <dcterms:modified xsi:type="dcterms:W3CDTF">2023-11-14T17:52:41Z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0x010100B512C8880DC4524597181D9830798484</vt:lpwstr>
  </property>
</Properties>
</file>